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76" r:id="rId3"/>
    <p:sldId id="277" r:id="rId4"/>
    <p:sldId id="257" r:id="rId5"/>
    <p:sldId id="279" r:id="rId6"/>
    <p:sldId id="280" r:id="rId7"/>
    <p:sldId id="275" r:id="rId8"/>
    <p:sldId id="274" r:id="rId9"/>
    <p:sldId id="287" r:id="rId10"/>
    <p:sldId id="281" r:id="rId11"/>
    <p:sldId id="282" r:id="rId12"/>
    <p:sldId id="283" r:id="rId13"/>
    <p:sldId id="284" r:id="rId14"/>
    <p:sldId id="285" r:id="rId15"/>
    <p:sldId id="260" r:id="rId16"/>
    <p:sldId id="259" r:id="rId17"/>
    <p:sldId id="294" r:id="rId18"/>
    <p:sldId id="261" r:id="rId19"/>
    <p:sldId id="264" r:id="rId20"/>
    <p:sldId id="292" r:id="rId21"/>
    <p:sldId id="266" r:id="rId22"/>
    <p:sldId id="267" r:id="rId23"/>
    <p:sldId id="2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C8FF"/>
    <a:srgbClr val="C0C0C0"/>
    <a:srgbClr val="FAFAFA"/>
    <a:srgbClr val="18C2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981" autoAdjust="0"/>
    <p:restoredTop sz="94628" autoAdjust="0"/>
  </p:normalViewPr>
  <p:slideViewPr>
    <p:cSldViewPr snapToGrid="0">
      <p:cViewPr varScale="1">
        <p:scale>
          <a:sx n="78" d="100"/>
          <a:sy n="78" d="100"/>
        </p:scale>
        <p:origin x="-84" y="-58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DE1D92-15BE-473F-BBC2-15AB40D235A9}" type="datetimeFigureOut">
              <a:rPr lang="en-US" smtClean="0"/>
              <a:t>2/2/2015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359E94-F955-4835-BC16-73754F0EC0C1}" type="slidenum">
              <a:rPr lang="en-US" smtClean="0"/>
              <a:t>‹#›</a:t>
            </a:fld>
            <a:endParaRPr lang="en-US"/>
          </a:p>
        </p:txBody>
      </p:sp>
    </p:spTree>
    <p:extLst>
      <p:ext uri="{BB962C8B-B14F-4D97-AF65-F5344CB8AC3E}">
        <p14:creationId xmlns:p14="http://schemas.microsoft.com/office/powerpoint/2010/main" val="3628486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668D90-CDBA-41C4-A985-10E68A02ECB8}" type="datetimeFigureOut">
              <a:rPr lang="en-US" smtClean="0"/>
              <a:t>2/2/2015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4DD0E-6F04-43E4-ADAF-2155636F8018}" type="slidenum">
              <a:rPr lang="en-US" smtClean="0"/>
              <a:t>‹#›</a:t>
            </a:fld>
            <a:endParaRPr lang="en-US"/>
          </a:p>
        </p:txBody>
      </p:sp>
    </p:spTree>
    <p:extLst>
      <p:ext uri="{BB962C8B-B14F-4D97-AF65-F5344CB8AC3E}">
        <p14:creationId xmlns:p14="http://schemas.microsoft.com/office/powerpoint/2010/main" val="3627447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4DD0E-6F04-43E4-ADAF-2155636F8018}" type="slidenum">
              <a:rPr lang="en-US" smtClean="0"/>
              <a:t>4</a:t>
            </a:fld>
            <a:endParaRPr lang="en-US"/>
          </a:p>
        </p:txBody>
      </p:sp>
    </p:spTree>
    <p:extLst>
      <p:ext uri="{BB962C8B-B14F-4D97-AF65-F5344CB8AC3E}">
        <p14:creationId xmlns:p14="http://schemas.microsoft.com/office/powerpoint/2010/main" val="1788158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7390DC-15FB-460F-92DA-77F2DFDCF86B}" type="datetimeFigureOut">
              <a:rPr lang="en-US" smtClean="0"/>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7C30D-F5D8-4E7B-A152-789FE5E46365}" type="slidenum">
              <a:rPr lang="en-US" smtClean="0"/>
              <a:t>‹#›</a:t>
            </a:fld>
            <a:endParaRPr lang="en-US"/>
          </a:p>
        </p:txBody>
      </p:sp>
    </p:spTree>
    <p:extLst>
      <p:ext uri="{BB962C8B-B14F-4D97-AF65-F5344CB8AC3E}">
        <p14:creationId xmlns:p14="http://schemas.microsoft.com/office/powerpoint/2010/main" val="4222886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7390DC-15FB-460F-92DA-77F2DFDCF86B}" type="datetimeFigureOut">
              <a:rPr lang="en-US" smtClean="0"/>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7C30D-F5D8-4E7B-A152-789FE5E46365}" type="slidenum">
              <a:rPr lang="en-US" smtClean="0"/>
              <a:t>‹#›</a:t>
            </a:fld>
            <a:endParaRPr lang="en-US"/>
          </a:p>
        </p:txBody>
      </p:sp>
    </p:spTree>
    <p:extLst>
      <p:ext uri="{BB962C8B-B14F-4D97-AF65-F5344CB8AC3E}">
        <p14:creationId xmlns:p14="http://schemas.microsoft.com/office/powerpoint/2010/main" val="931502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7390DC-15FB-460F-92DA-77F2DFDCF86B}" type="datetimeFigureOut">
              <a:rPr lang="en-US" smtClean="0"/>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7C30D-F5D8-4E7B-A152-789FE5E46365}" type="slidenum">
              <a:rPr lang="en-US" smtClean="0"/>
              <a:t>‹#›</a:t>
            </a:fld>
            <a:endParaRPr lang="en-US"/>
          </a:p>
        </p:txBody>
      </p:sp>
    </p:spTree>
    <p:extLst>
      <p:ext uri="{BB962C8B-B14F-4D97-AF65-F5344CB8AC3E}">
        <p14:creationId xmlns:p14="http://schemas.microsoft.com/office/powerpoint/2010/main" val="5007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7390DC-15FB-460F-92DA-77F2DFDCF86B}" type="datetimeFigureOut">
              <a:rPr lang="en-US" smtClean="0"/>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7C30D-F5D8-4E7B-A152-789FE5E46365}" type="slidenum">
              <a:rPr lang="en-US" smtClean="0"/>
              <a:t>‹#›</a:t>
            </a:fld>
            <a:endParaRPr lang="en-US"/>
          </a:p>
        </p:txBody>
      </p:sp>
    </p:spTree>
    <p:extLst>
      <p:ext uri="{BB962C8B-B14F-4D97-AF65-F5344CB8AC3E}">
        <p14:creationId xmlns:p14="http://schemas.microsoft.com/office/powerpoint/2010/main" val="277703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7390DC-15FB-460F-92DA-77F2DFDCF86B}" type="datetimeFigureOut">
              <a:rPr lang="en-US" smtClean="0"/>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7C30D-F5D8-4E7B-A152-789FE5E46365}" type="slidenum">
              <a:rPr lang="en-US" smtClean="0"/>
              <a:t>‹#›</a:t>
            </a:fld>
            <a:endParaRPr lang="en-US"/>
          </a:p>
        </p:txBody>
      </p:sp>
    </p:spTree>
    <p:extLst>
      <p:ext uri="{BB962C8B-B14F-4D97-AF65-F5344CB8AC3E}">
        <p14:creationId xmlns:p14="http://schemas.microsoft.com/office/powerpoint/2010/main" val="336274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7390DC-15FB-460F-92DA-77F2DFDCF86B}" type="datetimeFigureOut">
              <a:rPr lang="en-US" smtClean="0"/>
              <a:t>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7C30D-F5D8-4E7B-A152-789FE5E46365}" type="slidenum">
              <a:rPr lang="en-US" smtClean="0"/>
              <a:t>‹#›</a:t>
            </a:fld>
            <a:endParaRPr lang="en-US"/>
          </a:p>
        </p:txBody>
      </p:sp>
    </p:spTree>
    <p:extLst>
      <p:ext uri="{BB962C8B-B14F-4D97-AF65-F5344CB8AC3E}">
        <p14:creationId xmlns:p14="http://schemas.microsoft.com/office/powerpoint/2010/main" val="2277454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7390DC-15FB-460F-92DA-77F2DFDCF86B}" type="datetimeFigureOut">
              <a:rPr lang="en-US" smtClean="0"/>
              <a:t>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57C30D-F5D8-4E7B-A152-789FE5E46365}" type="slidenum">
              <a:rPr lang="en-US" smtClean="0"/>
              <a:t>‹#›</a:t>
            </a:fld>
            <a:endParaRPr lang="en-US"/>
          </a:p>
        </p:txBody>
      </p:sp>
    </p:spTree>
    <p:extLst>
      <p:ext uri="{BB962C8B-B14F-4D97-AF65-F5344CB8AC3E}">
        <p14:creationId xmlns:p14="http://schemas.microsoft.com/office/powerpoint/2010/main" val="1098641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7390DC-15FB-460F-92DA-77F2DFDCF86B}" type="datetimeFigureOut">
              <a:rPr lang="en-US" smtClean="0"/>
              <a:t>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57C30D-F5D8-4E7B-A152-789FE5E46365}" type="slidenum">
              <a:rPr lang="en-US" smtClean="0"/>
              <a:t>‹#›</a:t>
            </a:fld>
            <a:endParaRPr lang="en-US"/>
          </a:p>
        </p:txBody>
      </p:sp>
    </p:spTree>
    <p:extLst>
      <p:ext uri="{BB962C8B-B14F-4D97-AF65-F5344CB8AC3E}">
        <p14:creationId xmlns:p14="http://schemas.microsoft.com/office/powerpoint/2010/main" val="391880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390DC-15FB-460F-92DA-77F2DFDCF86B}" type="datetimeFigureOut">
              <a:rPr lang="en-US" smtClean="0"/>
              <a:t>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57C30D-F5D8-4E7B-A152-789FE5E46365}" type="slidenum">
              <a:rPr lang="en-US" smtClean="0"/>
              <a:t>‹#›</a:t>
            </a:fld>
            <a:endParaRPr lang="en-US"/>
          </a:p>
        </p:txBody>
      </p:sp>
    </p:spTree>
    <p:extLst>
      <p:ext uri="{BB962C8B-B14F-4D97-AF65-F5344CB8AC3E}">
        <p14:creationId xmlns:p14="http://schemas.microsoft.com/office/powerpoint/2010/main" val="878314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7390DC-15FB-460F-92DA-77F2DFDCF86B}" type="datetimeFigureOut">
              <a:rPr lang="en-US" smtClean="0"/>
              <a:t>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7C30D-F5D8-4E7B-A152-789FE5E46365}" type="slidenum">
              <a:rPr lang="en-US" smtClean="0"/>
              <a:t>‹#›</a:t>
            </a:fld>
            <a:endParaRPr lang="en-US"/>
          </a:p>
        </p:txBody>
      </p:sp>
    </p:spTree>
    <p:extLst>
      <p:ext uri="{BB962C8B-B14F-4D97-AF65-F5344CB8AC3E}">
        <p14:creationId xmlns:p14="http://schemas.microsoft.com/office/powerpoint/2010/main" val="2622503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7390DC-15FB-460F-92DA-77F2DFDCF86B}" type="datetimeFigureOut">
              <a:rPr lang="en-US" smtClean="0"/>
              <a:t>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7C30D-F5D8-4E7B-A152-789FE5E46365}" type="slidenum">
              <a:rPr lang="en-US" smtClean="0"/>
              <a:t>‹#›</a:t>
            </a:fld>
            <a:endParaRPr lang="en-US"/>
          </a:p>
        </p:txBody>
      </p:sp>
    </p:spTree>
    <p:extLst>
      <p:ext uri="{BB962C8B-B14F-4D97-AF65-F5344CB8AC3E}">
        <p14:creationId xmlns:p14="http://schemas.microsoft.com/office/powerpoint/2010/main" val="1550022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0C0C0"/>
            </a:gs>
            <a:gs pos="100000">
              <a:srgbClr val="000000"/>
            </a:gs>
            <a:gs pos="50000">
              <a:srgbClr val="C0C0C0"/>
            </a:gs>
            <a:gs pos="75000">
              <a:srgbClr val="C0C0C0"/>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390DC-15FB-460F-92DA-77F2DFDCF86B}" type="datetimeFigureOut">
              <a:rPr lang="en-US" smtClean="0"/>
              <a:t>2/2/2015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7C30D-F5D8-4E7B-A152-789FE5E46365}" type="slidenum">
              <a:rPr lang="en-US" smtClean="0"/>
              <a:t>‹#›</a:t>
            </a:fld>
            <a:endParaRPr lang="en-US"/>
          </a:p>
        </p:txBody>
      </p:sp>
    </p:spTree>
    <p:extLst>
      <p:ext uri="{BB962C8B-B14F-4D97-AF65-F5344CB8AC3E}">
        <p14:creationId xmlns:p14="http://schemas.microsoft.com/office/powerpoint/2010/main" val="2435986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www.CIWcertified.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https://www.youtube.com/embed/7_LPdttKXPc" TargetMode="External"/><Relationship Id="rId1" Type="http://schemas.openxmlformats.org/officeDocument/2006/relationships/video" Target="NULL" TargetMode="Externa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microsoft.com/office/2007/relationships/media" Target="https://www.youtube.com/embed/9hIQjrMHTv4" TargetMode="External"/><Relationship Id="rId1" Type="http://schemas.openxmlformats.org/officeDocument/2006/relationships/vide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56268" y="4470400"/>
            <a:ext cx="9144000" cy="2387600"/>
          </a:xfrm>
        </p:spPr>
        <p:txBody>
          <a:bodyPr>
            <a:normAutofit/>
          </a:bodyPr>
          <a:lstStyle/>
          <a:p>
            <a:r>
              <a:rPr lang="en-US" sz="4000" b="1" dirty="0" smtClean="0">
                <a:solidFill>
                  <a:srgbClr val="18C2F8"/>
                </a:solidFill>
                <a:latin typeface="BlairMdITC TT-Medium"/>
                <a:cs typeface="BlairMdITC TT-Medium"/>
              </a:rPr>
              <a:t>The “Internet”</a:t>
            </a:r>
            <a:endParaRPr lang="en-US" sz="4000" b="1" dirty="0">
              <a:solidFill>
                <a:srgbClr val="18C2F8"/>
              </a:solidFill>
              <a:latin typeface="BlairMdITC TT-Medium"/>
              <a:cs typeface="BlairMdITC TT-Medium"/>
            </a:endParaRPr>
          </a:p>
        </p:txBody>
      </p:sp>
    </p:spTree>
    <p:extLst>
      <p:ext uri="{BB962C8B-B14F-4D97-AF65-F5344CB8AC3E}">
        <p14:creationId xmlns:p14="http://schemas.microsoft.com/office/powerpoint/2010/main" val="102792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06908"/>
            <a:ext cx="10515600" cy="1325563"/>
          </a:xfrm>
        </p:spPr>
        <p:txBody>
          <a:bodyPr/>
          <a:lstStyle/>
          <a:p>
            <a:r>
              <a:rPr lang="en-US" b="1" dirty="0" smtClean="0">
                <a:solidFill>
                  <a:srgbClr val="16C8FF"/>
                </a:solidFill>
                <a:latin typeface="Arial" charset="0"/>
              </a:rPr>
              <a:t>How the Internet Works</a:t>
            </a:r>
            <a:endParaRPr lang="en-US" b="1" dirty="0">
              <a:solidFill>
                <a:srgbClr val="16C8FF"/>
              </a:solidFill>
            </a:endParaRPr>
          </a:p>
        </p:txBody>
      </p:sp>
      <p:sp>
        <p:nvSpPr>
          <p:cNvPr id="3" name="Content Placeholder 2"/>
          <p:cNvSpPr>
            <a:spLocks noGrp="1"/>
          </p:cNvSpPr>
          <p:nvPr>
            <p:ph idx="1"/>
          </p:nvPr>
        </p:nvSpPr>
        <p:spPr>
          <a:xfrm>
            <a:off x="796789" y="2308827"/>
            <a:ext cx="10515600" cy="4351338"/>
          </a:xfrm>
        </p:spPr>
        <p:txBody>
          <a:bodyPr>
            <a:normAutofit/>
          </a:bodyPr>
          <a:lstStyle/>
          <a:p>
            <a:r>
              <a:rPr lang="en-US" b="1" dirty="0" smtClean="0">
                <a:latin typeface="Arial" charset="0"/>
              </a:rPr>
              <a:t>Operating system</a:t>
            </a:r>
            <a:r>
              <a:rPr lang="en-US" dirty="0" smtClean="0">
                <a:latin typeface="Arial" charset="0"/>
              </a:rPr>
              <a:t>-</a:t>
            </a:r>
            <a:endParaRPr lang="en-US" dirty="0">
              <a:latin typeface="Arial" charset="0"/>
            </a:endParaRPr>
          </a:p>
          <a:p>
            <a:pPr lvl="2"/>
            <a:r>
              <a:rPr lang="en-US" dirty="0" smtClean="0"/>
              <a:t>the </a:t>
            </a:r>
            <a:r>
              <a:rPr lang="en-US" dirty="0"/>
              <a:t>program </a:t>
            </a:r>
            <a:r>
              <a:rPr lang="en-US" dirty="0" smtClean="0"/>
              <a:t>that</a:t>
            </a:r>
            <a:r>
              <a:rPr lang="en-US" dirty="0"/>
              <a:t> </a:t>
            </a:r>
            <a:r>
              <a:rPr lang="en-US" dirty="0" smtClean="0"/>
              <a:t>manages all the other programs </a:t>
            </a:r>
            <a:r>
              <a:rPr lang="en-US" dirty="0"/>
              <a:t>(software and hardware)</a:t>
            </a:r>
            <a:r>
              <a:rPr lang="en-US" dirty="0" smtClean="0"/>
              <a:t> in a computer. </a:t>
            </a:r>
            <a:endParaRPr lang="en-US" dirty="0" smtClean="0">
              <a:latin typeface="Arial" charset="0"/>
            </a:endParaRPr>
          </a:p>
          <a:p>
            <a:r>
              <a:rPr lang="en-US" dirty="0" smtClean="0"/>
              <a:t>Examples:</a:t>
            </a:r>
          </a:p>
          <a:p>
            <a:pPr lvl="1"/>
            <a:r>
              <a:rPr lang="pl-PL" dirty="0"/>
              <a:t>Linux, Windows, VMS, </a:t>
            </a:r>
            <a:r>
              <a:rPr lang="pl-PL" b="1" dirty="0"/>
              <a:t>OS</a:t>
            </a:r>
            <a:r>
              <a:rPr lang="pl-PL" dirty="0"/>
              <a:t>/400</a:t>
            </a:r>
            <a:endParaRPr lang="en-US" dirty="0"/>
          </a:p>
        </p:txBody>
      </p:sp>
      <p:grpSp>
        <p:nvGrpSpPr>
          <p:cNvPr id="17" name="Group 16"/>
          <p:cNvGrpSpPr/>
          <p:nvPr/>
        </p:nvGrpSpPr>
        <p:grpSpPr>
          <a:xfrm>
            <a:off x="-593554" y="-603659"/>
            <a:ext cx="7785675" cy="3029375"/>
            <a:chOff x="-593554" y="-603659"/>
            <a:chExt cx="7785675" cy="3029375"/>
          </a:xfrm>
        </p:grpSpPr>
        <p:sp>
          <p:nvSpPr>
            <p:cNvPr id="18" name="Oval 17"/>
            <p:cNvSpPr/>
            <p:nvPr/>
          </p:nvSpPr>
          <p:spPr>
            <a:xfrm>
              <a:off x="4410673" y="-603659"/>
              <a:ext cx="1187107" cy="1207317"/>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593554" y="-246741"/>
              <a:ext cx="7785675" cy="2672457"/>
              <a:chOff x="-593554" y="-246741"/>
              <a:chExt cx="7785675" cy="2672457"/>
            </a:xfrm>
          </p:grpSpPr>
          <p:sp>
            <p:nvSpPr>
              <p:cNvPr id="20" name="Oval 19"/>
              <p:cNvSpPr/>
              <p:nvPr/>
            </p:nvSpPr>
            <p:spPr>
              <a:xfrm>
                <a:off x="-593554" y="-246741"/>
                <a:ext cx="1187107" cy="1118265"/>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553818" y="245674"/>
                <a:ext cx="1929176" cy="282276"/>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0" y="1797885"/>
                <a:ext cx="613613" cy="627831"/>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3317643" y="214034"/>
                <a:ext cx="1091812" cy="226847"/>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2" idx="0"/>
              </p:cNvCxnSpPr>
              <p:nvPr/>
            </p:nvCxnSpPr>
            <p:spPr>
              <a:xfrm>
                <a:off x="0" y="826142"/>
                <a:ext cx="306807" cy="971743"/>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2465371" y="0"/>
                <a:ext cx="854987" cy="841866"/>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5553475" y="226848"/>
                <a:ext cx="953682" cy="329640"/>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5624825" y="-171227"/>
                <a:ext cx="1025032" cy="284651"/>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6475264" y="133767"/>
                <a:ext cx="716857" cy="850790"/>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9" name="Rectangle 28"/>
          <p:cNvSpPr/>
          <p:nvPr/>
        </p:nvSpPr>
        <p:spPr>
          <a:xfrm>
            <a:off x="8816546" y="0"/>
            <a:ext cx="3703666" cy="1815882"/>
          </a:xfrm>
          <a:prstGeom prst="rect">
            <a:avLst/>
          </a:prstGeom>
          <a:ln>
            <a:solidFill>
              <a:srgbClr val="16C8FF"/>
            </a:solidFill>
          </a:ln>
        </p:spPr>
        <p:txBody>
          <a:bodyPr wrap="square">
            <a:spAutoFit/>
          </a:bodyPr>
          <a:lstStyle/>
          <a:p>
            <a:r>
              <a:rPr lang="en-US" sz="1600" u="sng" dirty="0">
                <a:latin typeface="Arial" charset="0"/>
              </a:rPr>
              <a:t>Six</a:t>
            </a:r>
            <a:r>
              <a:rPr lang="en-US" sz="1600" dirty="0">
                <a:latin typeface="Arial" charset="0"/>
              </a:rPr>
              <a:t> elements </a:t>
            </a:r>
            <a:endParaRPr lang="en-US" sz="1600" dirty="0" smtClean="0">
              <a:latin typeface="Arial" charset="0"/>
            </a:endParaRPr>
          </a:p>
          <a:p>
            <a:pPr marL="742950" lvl="1" indent="-285750">
              <a:buFont typeface="Arial"/>
              <a:buChar char="•"/>
            </a:pPr>
            <a:r>
              <a:rPr lang="en-US" sz="1600" dirty="0" smtClean="0">
                <a:latin typeface="Arial" charset="0"/>
              </a:rPr>
              <a:t>Operating </a:t>
            </a:r>
            <a:r>
              <a:rPr lang="en-US" sz="1600" dirty="0">
                <a:latin typeface="Arial" charset="0"/>
              </a:rPr>
              <a:t>system</a:t>
            </a:r>
          </a:p>
          <a:p>
            <a:pPr marL="742950" lvl="1" indent="-285750">
              <a:buFont typeface="Arial"/>
              <a:buChar char="•"/>
            </a:pPr>
            <a:r>
              <a:rPr lang="en-US" sz="1600" dirty="0">
                <a:latin typeface="Arial" charset="0"/>
              </a:rPr>
              <a:t>TCP/IP</a:t>
            </a:r>
          </a:p>
          <a:p>
            <a:pPr marL="742950" lvl="1" indent="-285750">
              <a:buFont typeface="Arial"/>
              <a:buChar char="•"/>
            </a:pPr>
            <a:r>
              <a:rPr lang="en-US" sz="1600" dirty="0">
                <a:latin typeface="Arial" charset="0"/>
              </a:rPr>
              <a:t>Client software</a:t>
            </a:r>
          </a:p>
          <a:p>
            <a:pPr marL="742950" lvl="1" indent="-285750">
              <a:buFont typeface="Arial"/>
              <a:buChar char="•"/>
            </a:pPr>
            <a:r>
              <a:rPr lang="en-US" sz="1600" dirty="0">
                <a:latin typeface="Arial" charset="0"/>
              </a:rPr>
              <a:t>Internet connection (direct through an ISP)</a:t>
            </a:r>
          </a:p>
          <a:p>
            <a:pPr marL="742950" lvl="1" indent="-285750">
              <a:buFont typeface="Arial"/>
              <a:buChar char="•"/>
            </a:pPr>
            <a:r>
              <a:rPr lang="en-US" sz="1600" dirty="0">
                <a:latin typeface="Arial" charset="0"/>
              </a:rPr>
              <a:t>Internet address</a:t>
            </a:r>
          </a:p>
        </p:txBody>
      </p:sp>
      <p:pic>
        <p:nvPicPr>
          <p:cNvPr id="4" name="Picture 3"/>
          <p:cNvPicPr>
            <a:picLocks noChangeAspect="1"/>
          </p:cNvPicPr>
          <p:nvPr/>
        </p:nvPicPr>
        <p:blipFill>
          <a:blip r:embed="rId2"/>
          <a:stretch>
            <a:fillRect/>
          </a:stretch>
        </p:blipFill>
        <p:spPr>
          <a:xfrm>
            <a:off x="9626835" y="3630909"/>
            <a:ext cx="2446343" cy="3227091"/>
          </a:xfrm>
          <a:prstGeom prst="rect">
            <a:avLst/>
          </a:prstGeom>
        </p:spPr>
      </p:pic>
      <p:pic>
        <p:nvPicPr>
          <p:cNvPr id="5" name="Picture 4" descr="opsyste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738" y="4536968"/>
            <a:ext cx="2126636" cy="2169169"/>
          </a:xfrm>
          <a:prstGeom prst="rect">
            <a:avLst/>
          </a:prstGeom>
        </p:spPr>
      </p:pic>
    </p:spTree>
    <p:extLst>
      <p:ext uri="{BB962C8B-B14F-4D97-AF65-F5344CB8AC3E}">
        <p14:creationId xmlns:p14="http://schemas.microsoft.com/office/powerpoint/2010/main" val="3666415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06908"/>
            <a:ext cx="10515600" cy="1325563"/>
          </a:xfrm>
        </p:spPr>
        <p:txBody>
          <a:bodyPr/>
          <a:lstStyle/>
          <a:p>
            <a:r>
              <a:rPr lang="en-US" b="1" dirty="0" smtClean="0">
                <a:solidFill>
                  <a:srgbClr val="16C8FF"/>
                </a:solidFill>
                <a:latin typeface="Arial" charset="0"/>
              </a:rPr>
              <a:t>How the Internet Works</a:t>
            </a:r>
            <a:endParaRPr lang="en-US" b="1" dirty="0">
              <a:solidFill>
                <a:srgbClr val="16C8FF"/>
              </a:solidFill>
            </a:endParaRPr>
          </a:p>
        </p:txBody>
      </p:sp>
      <p:sp>
        <p:nvSpPr>
          <p:cNvPr id="3" name="Content Placeholder 2"/>
          <p:cNvSpPr>
            <a:spLocks noGrp="1"/>
          </p:cNvSpPr>
          <p:nvPr>
            <p:ph idx="1"/>
          </p:nvPr>
        </p:nvSpPr>
        <p:spPr>
          <a:xfrm>
            <a:off x="713968" y="2129352"/>
            <a:ext cx="10515600" cy="4351338"/>
          </a:xfrm>
        </p:spPr>
        <p:txBody>
          <a:bodyPr>
            <a:normAutofit/>
          </a:bodyPr>
          <a:lstStyle/>
          <a:p>
            <a:pPr marL="457200" lvl="1" indent="0">
              <a:buNone/>
            </a:pPr>
            <a:r>
              <a:rPr lang="en-US" b="1" dirty="0">
                <a:latin typeface="Arial"/>
                <a:cs typeface="Arial"/>
              </a:rPr>
              <a:t>TCP/</a:t>
            </a:r>
            <a:r>
              <a:rPr lang="en-US" b="1" dirty="0" smtClean="0">
                <a:latin typeface="Arial"/>
                <a:cs typeface="Arial"/>
              </a:rPr>
              <a:t>IP-</a:t>
            </a:r>
            <a:r>
              <a:rPr lang="en-US" dirty="0" smtClean="0">
                <a:latin typeface="Arial"/>
                <a:cs typeface="Arial"/>
              </a:rPr>
              <a:t> </a:t>
            </a:r>
            <a:r>
              <a:rPr lang="en-US" dirty="0">
                <a:latin typeface="Arial"/>
                <a:cs typeface="Arial"/>
              </a:rPr>
              <a:t>the basic communication language or protocol of the </a:t>
            </a:r>
            <a:r>
              <a:rPr lang="en-US" dirty="0" smtClean="0">
                <a:latin typeface="Arial"/>
                <a:cs typeface="Arial"/>
              </a:rPr>
              <a:t>Internet</a:t>
            </a:r>
          </a:p>
          <a:p>
            <a:pPr lvl="1"/>
            <a:endParaRPr lang="en-US" dirty="0">
              <a:latin typeface="Arial"/>
              <a:cs typeface="Arial"/>
            </a:endParaRPr>
          </a:p>
          <a:p>
            <a:pPr lvl="1"/>
            <a:r>
              <a:rPr lang="en-US" b="1" dirty="0" smtClean="0">
                <a:latin typeface="Arial"/>
                <a:cs typeface="Arial"/>
              </a:rPr>
              <a:t>TCP (Transmission Control Protocol)</a:t>
            </a:r>
            <a:r>
              <a:rPr lang="en-US" dirty="0" smtClean="0">
                <a:latin typeface="Arial"/>
                <a:cs typeface="Arial"/>
              </a:rPr>
              <a:t>-</a:t>
            </a:r>
          </a:p>
          <a:p>
            <a:pPr lvl="2"/>
            <a:r>
              <a:rPr lang="en-US" dirty="0" smtClean="0">
                <a:latin typeface="Arial"/>
                <a:cs typeface="Arial"/>
              </a:rPr>
              <a:t>manages </a:t>
            </a:r>
            <a:r>
              <a:rPr lang="en-US" dirty="0">
                <a:latin typeface="Arial"/>
                <a:cs typeface="Arial"/>
              </a:rPr>
              <a:t>the assembling of a message or file into </a:t>
            </a:r>
            <a:r>
              <a:rPr lang="en-US" dirty="0" smtClean="0">
                <a:latin typeface="Arial"/>
                <a:cs typeface="Arial"/>
              </a:rPr>
              <a:t>smaller packets that are transmitted over the Internet and reassembled into the original message</a:t>
            </a:r>
          </a:p>
          <a:p>
            <a:pPr marL="457200" lvl="1" indent="0">
              <a:buNone/>
            </a:pPr>
            <a:r>
              <a:rPr lang="en-US" b="1" dirty="0" smtClean="0">
                <a:latin typeface="Arial"/>
                <a:cs typeface="Arial"/>
              </a:rPr>
              <a:t>IP (Internet Protocol)</a:t>
            </a:r>
            <a:r>
              <a:rPr lang="en-US" dirty="0" smtClean="0">
                <a:latin typeface="Arial"/>
                <a:cs typeface="Arial"/>
              </a:rPr>
              <a:t>-</a:t>
            </a:r>
          </a:p>
          <a:p>
            <a:pPr lvl="2"/>
            <a:r>
              <a:rPr lang="en-US" dirty="0">
                <a:latin typeface="Arial"/>
                <a:cs typeface="Arial"/>
              </a:rPr>
              <a:t>h</a:t>
            </a:r>
            <a:r>
              <a:rPr lang="en-US" dirty="0" smtClean="0">
                <a:latin typeface="Arial"/>
                <a:cs typeface="Arial"/>
              </a:rPr>
              <a:t>andles the address part of each packet so that it gets to the right destination.</a:t>
            </a:r>
          </a:p>
          <a:p>
            <a:pPr marL="457200" lvl="1" indent="0">
              <a:buNone/>
            </a:pPr>
            <a:endParaRPr lang="en-US" dirty="0">
              <a:latin typeface="Arial" charset="0"/>
            </a:endParaRPr>
          </a:p>
        </p:txBody>
      </p:sp>
      <p:grpSp>
        <p:nvGrpSpPr>
          <p:cNvPr id="17" name="Group 16"/>
          <p:cNvGrpSpPr/>
          <p:nvPr/>
        </p:nvGrpSpPr>
        <p:grpSpPr>
          <a:xfrm>
            <a:off x="-593554" y="-603659"/>
            <a:ext cx="7785675" cy="3029375"/>
            <a:chOff x="-593554" y="-603659"/>
            <a:chExt cx="7785675" cy="3029375"/>
          </a:xfrm>
        </p:grpSpPr>
        <p:sp>
          <p:nvSpPr>
            <p:cNvPr id="18" name="Oval 17"/>
            <p:cNvSpPr/>
            <p:nvPr/>
          </p:nvSpPr>
          <p:spPr>
            <a:xfrm>
              <a:off x="4410673" y="-603659"/>
              <a:ext cx="1187107" cy="1207317"/>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593554" y="-246741"/>
              <a:ext cx="7785675" cy="2672457"/>
              <a:chOff x="-593554" y="-246741"/>
              <a:chExt cx="7785675" cy="2672457"/>
            </a:xfrm>
          </p:grpSpPr>
          <p:sp>
            <p:nvSpPr>
              <p:cNvPr id="20" name="Oval 19"/>
              <p:cNvSpPr/>
              <p:nvPr/>
            </p:nvSpPr>
            <p:spPr>
              <a:xfrm>
                <a:off x="-593554" y="-246741"/>
                <a:ext cx="1187107" cy="1118265"/>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553818" y="245674"/>
                <a:ext cx="1929176" cy="282276"/>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0" y="1797885"/>
                <a:ext cx="613613" cy="627831"/>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3317643" y="214034"/>
                <a:ext cx="1091812" cy="226847"/>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2" idx="0"/>
              </p:cNvCxnSpPr>
              <p:nvPr/>
            </p:nvCxnSpPr>
            <p:spPr>
              <a:xfrm>
                <a:off x="0" y="826142"/>
                <a:ext cx="306807" cy="971743"/>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2465371" y="0"/>
                <a:ext cx="854987" cy="841866"/>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5553475" y="226848"/>
                <a:ext cx="953682" cy="329640"/>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5624825" y="-171227"/>
                <a:ext cx="1025032" cy="284651"/>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6475264" y="133767"/>
                <a:ext cx="716857" cy="850790"/>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9" name="Rectangle 28"/>
          <p:cNvSpPr/>
          <p:nvPr/>
        </p:nvSpPr>
        <p:spPr>
          <a:xfrm>
            <a:off x="8816546" y="0"/>
            <a:ext cx="3703666" cy="1815882"/>
          </a:xfrm>
          <a:prstGeom prst="rect">
            <a:avLst/>
          </a:prstGeom>
          <a:ln>
            <a:solidFill>
              <a:srgbClr val="16C8FF"/>
            </a:solidFill>
          </a:ln>
        </p:spPr>
        <p:txBody>
          <a:bodyPr wrap="square">
            <a:spAutoFit/>
          </a:bodyPr>
          <a:lstStyle/>
          <a:p>
            <a:r>
              <a:rPr lang="en-US" sz="1600" u="sng" dirty="0">
                <a:latin typeface="Arial" charset="0"/>
              </a:rPr>
              <a:t>Six</a:t>
            </a:r>
            <a:r>
              <a:rPr lang="en-US" sz="1600" dirty="0">
                <a:latin typeface="Arial" charset="0"/>
              </a:rPr>
              <a:t> elements </a:t>
            </a:r>
            <a:endParaRPr lang="en-US" sz="1600" dirty="0" smtClean="0">
              <a:latin typeface="Arial" charset="0"/>
            </a:endParaRPr>
          </a:p>
          <a:p>
            <a:pPr marL="742950" lvl="1" indent="-285750">
              <a:buFont typeface="Arial"/>
              <a:buChar char="•"/>
            </a:pPr>
            <a:r>
              <a:rPr lang="en-US" sz="1600" dirty="0" smtClean="0">
                <a:latin typeface="Arial" charset="0"/>
              </a:rPr>
              <a:t>Operating </a:t>
            </a:r>
            <a:r>
              <a:rPr lang="en-US" sz="1600" dirty="0">
                <a:latin typeface="Arial" charset="0"/>
              </a:rPr>
              <a:t>system</a:t>
            </a:r>
          </a:p>
          <a:p>
            <a:pPr marL="742950" lvl="1" indent="-285750">
              <a:buFont typeface="Arial"/>
              <a:buChar char="•"/>
            </a:pPr>
            <a:r>
              <a:rPr lang="en-US" sz="1600" dirty="0">
                <a:latin typeface="Arial" charset="0"/>
              </a:rPr>
              <a:t>TCP/IP</a:t>
            </a:r>
          </a:p>
          <a:p>
            <a:pPr marL="742950" lvl="1" indent="-285750">
              <a:buFont typeface="Arial"/>
              <a:buChar char="•"/>
            </a:pPr>
            <a:r>
              <a:rPr lang="en-US" sz="1600" dirty="0">
                <a:latin typeface="Arial" charset="0"/>
              </a:rPr>
              <a:t>Client software</a:t>
            </a:r>
          </a:p>
          <a:p>
            <a:pPr marL="742950" lvl="1" indent="-285750">
              <a:buFont typeface="Arial"/>
              <a:buChar char="•"/>
            </a:pPr>
            <a:r>
              <a:rPr lang="en-US" sz="1600" dirty="0">
                <a:latin typeface="Arial" charset="0"/>
              </a:rPr>
              <a:t>Internet connection (direct through an ISP)</a:t>
            </a:r>
          </a:p>
          <a:p>
            <a:pPr marL="742950" lvl="1" indent="-285750">
              <a:buFont typeface="Arial"/>
              <a:buChar char="•"/>
            </a:pPr>
            <a:r>
              <a:rPr lang="en-US" sz="1600" dirty="0">
                <a:latin typeface="Arial" charset="0"/>
              </a:rPr>
              <a:t>Internet address</a:t>
            </a:r>
          </a:p>
        </p:txBody>
      </p:sp>
      <p:pic>
        <p:nvPicPr>
          <p:cNvPr id="6" name="Picture 5" descr="Screen Shot 2015-01-25 at 8.00.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874" y="4846288"/>
            <a:ext cx="3312328" cy="1818432"/>
          </a:xfrm>
          <a:prstGeom prst="rect">
            <a:avLst/>
          </a:prstGeom>
        </p:spPr>
      </p:pic>
      <p:pic>
        <p:nvPicPr>
          <p:cNvPr id="7" name="Picture 6" descr="Screen Shot 2015-01-25 at 8.00.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2997" y="4995997"/>
            <a:ext cx="3150664" cy="1723948"/>
          </a:xfrm>
          <a:prstGeom prst="rect">
            <a:avLst/>
          </a:prstGeom>
        </p:spPr>
      </p:pic>
    </p:spTree>
    <p:extLst>
      <p:ext uri="{BB962C8B-B14F-4D97-AF65-F5344CB8AC3E}">
        <p14:creationId xmlns:p14="http://schemas.microsoft.com/office/powerpoint/2010/main" val="3259034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06908"/>
            <a:ext cx="10515600" cy="1325563"/>
          </a:xfrm>
        </p:spPr>
        <p:txBody>
          <a:bodyPr/>
          <a:lstStyle/>
          <a:p>
            <a:r>
              <a:rPr lang="en-US" b="1" dirty="0" smtClean="0">
                <a:solidFill>
                  <a:srgbClr val="16C8FF"/>
                </a:solidFill>
                <a:latin typeface="Arial" charset="0"/>
              </a:rPr>
              <a:t>How the Internet Works</a:t>
            </a:r>
            <a:endParaRPr lang="en-US" b="1" dirty="0">
              <a:solidFill>
                <a:srgbClr val="16C8FF"/>
              </a:solidFill>
            </a:endParaRPr>
          </a:p>
        </p:txBody>
      </p:sp>
      <p:sp>
        <p:nvSpPr>
          <p:cNvPr id="3" name="Content Placeholder 2"/>
          <p:cNvSpPr>
            <a:spLocks noGrp="1"/>
          </p:cNvSpPr>
          <p:nvPr>
            <p:ph idx="1"/>
          </p:nvPr>
        </p:nvSpPr>
        <p:spPr>
          <a:xfrm>
            <a:off x="713968" y="2129352"/>
            <a:ext cx="10515600" cy="4351338"/>
          </a:xfrm>
        </p:spPr>
        <p:txBody>
          <a:bodyPr>
            <a:normAutofit/>
          </a:bodyPr>
          <a:lstStyle/>
          <a:p>
            <a:pPr marL="457200" lvl="1" indent="0">
              <a:buNone/>
            </a:pPr>
            <a:r>
              <a:rPr lang="en-US" b="1" dirty="0" smtClean="0">
                <a:latin typeface="Arial"/>
                <a:cs typeface="Arial"/>
              </a:rPr>
              <a:t>Client Software-</a:t>
            </a:r>
            <a:r>
              <a:rPr lang="en-US" dirty="0" smtClean="0"/>
              <a:t>software </a:t>
            </a:r>
            <a:r>
              <a:rPr lang="en-US" dirty="0"/>
              <a:t>that enables users to communicate with and request information from the server.</a:t>
            </a:r>
            <a:endParaRPr lang="en-US" dirty="0" smtClean="0">
              <a:latin typeface="Arial"/>
              <a:cs typeface="Arial"/>
            </a:endParaRPr>
          </a:p>
          <a:p>
            <a:pPr lvl="1"/>
            <a:endParaRPr lang="en-US" dirty="0">
              <a:latin typeface="Arial"/>
              <a:cs typeface="Arial"/>
            </a:endParaRPr>
          </a:p>
          <a:p>
            <a:pPr marL="457200" lvl="1" indent="0">
              <a:buNone/>
            </a:pPr>
            <a:r>
              <a:rPr lang="en-US" dirty="0" smtClean="0"/>
              <a:t>Examples: Web </a:t>
            </a:r>
            <a:r>
              <a:rPr lang="en-US" dirty="0"/>
              <a:t>browser, e-mail or news client program</a:t>
            </a:r>
            <a:endParaRPr lang="en-US" dirty="0">
              <a:latin typeface="Arial" charset="0"/>
            </a:endParaRPr>
          </a:p>
        </p:txBody>
      </p:sp>
      <p:grpSp>
        <p:nvGrpSpPr>
          <p:cNvPr id="17" name="Group 16"/>
          <p:cNvGrpSpPr/>
          <p:nvPr/>
        </p:nvGrpSpPr>
        <p:grpSpPr>
          <a:xfrm>
            <a:off x="-593554" y="-603659"/>
            <a:ext cx="7785675" cy="3029375"/>
            <a:chOff x="-593554" y="-603659"/>
            <a:chExt cx="7785675" cy="3029375"/>
          </a:xfrm>
        </p:grpSpPr>
        <p:sp>
          <p:nvSpPr>
            <p:cNvPr id="18" name="Oval 17"/>
            <p:cNvSpPr/>
            <p:nvPr/>
          </p:nvSpPr>
          <p:spPr>
            <a:xfrm>
              <a:off x="4410673" y="-603659"/>
              <a:ext cx="1187107" cy="1207317"/>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593554" y="-246741"/>
              <a:ext cx="7785675" cy="2672457"/>
              <a:chOff x="-593554" y="-246741"/>
              <a:chExt cx="7785675" cy="2672457"/>
            </a:xfrm>
          </p:grpSpPr>
          <p:sp>
            <p:nvSpPr>
              <p:cNvPr id="20" name="Oval 19"/>
              <p:cNvSpPr/>
              <p:nvPr/>
            </p:nvSpPr>
            <p:spPr>
              <a:xfrm>
                <a:off x="-593554" y="-246741"/>
                <a:ext cx="1187107" cy="1118265"/>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553818" y="245674"/>
                <a:ext cx="1929176" cy="282276"/>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0" y="1797885"/>
                <a:ext cx="613613" cy="627831"/>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3317643" y="214034"/>
                <a:ext cx="1091812" cy="226847"/>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2" idx="0"/>
              </p:cNvCxnSpPr>
              <p:nvPr/>
            </p:nvCxnSpPr>
            <p:spPr>
              <a:xfrm>
                <a:off x="0" y="826142"/>
                <a:ext cx="306807" cy="971743"/>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2465371" y="0"/>
                <a:ext cx="854987" cy="841866"/>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5553475" y="226848"/>
                <a:ext cx="953682" cy="329640"/>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5624825" y="-171227"/>
                <a:ext cx="1025032" cy="284651"/>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6475264" y="133767"/>
                <a:ext cx="716857" cy="850790"/>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9" name="Rectangle 28"/>
          <p:cNvSpPr/>
          <p:nvPr/>
        </p:nvSpPr>
        <p:spPr>
          <a:xfrm>
            <a:off x="8816546" y="0"/>
            <a:ext cx="3703666" cy="1815882"/>
          </a:xfrm>
          <a:prstGeom prst="rect">
            <a:avLst/>
          </a:prstGeom>
          <a:ln>
            <a:solidFill>
              <a:srgbClr val="16C8FF"/>
            </a:solidFill>
          </a:ln>
        </p:spPr>
        <p:txBody>
          <a:bodyPr wrap="square">
            <a:spAutoFit/>
          </a:bodyPr>
          <a:lstStyle/>
          <a:p>
            <a:r>
              <a:rPr lang="en-US" sz="1600" u="sng" dirty="0">
                <a:latin typeface="Arial" charset="0"/>
              </a:rPr>
              <a:t>Six</a:t>
            </a:r>
            <a:r>
              <a:rPr lang="en-US" sz="1600" dirty="0">
                <a:latin typeface="Arial" charset="0"/>
              </a:rPr>
              <a:t> elements </a:t>
            </a:r>
            <a:endParaRPr lang="en-US" sz="1600" dirty="0" smtClean="0">
              <a:latin typeface="Arial" charset="0"/>
            </a:endParaRPr>
          </a:p>
          <a:p>
            <a:pPr marL="742950" lvl="1" indent="-285750">
              <a:buFont typeface="Arial"/>
              <a:buChar char="•"/>
            </a:pPr>
            <a:r>
              <a:rPr lang="en-US" sz="1600" dirty="0" smtClean="0">
                <a:latin typeface="Arial" charset="0"/>
              </a:rPr>
              <a:t>Operating </a:t>
            </a:r>
            <a:r>
              <a:rPr lang="en-US" sz="1600" dirty="0">
                <a:latin typeface="Arial" charset="0"/>
              </a:rPr>
              <a:t>system</a:t>
            </a:r>
          </a:p>
          <a:p>
            <a:pPr marL="742950" lvl="1" indent="-285750">
              <a:buFont typeface="Arial"/>
              <a:buChar char="•"/>
            </a:pPr>
            <a:r>
              <a:rPr lang="en-US" sz="1600" dirty="0">
                <a:latin typeface="Arial" charset="0"/>
              </a:rPr>
              <a:t>TCP/IP</a:t>
            </a:r>
          </a:p>
          <a:p>
            <a:pPr marL="742950" lvl="1" indent="-285750">
              <a:buFont typeface="Arial"/>
              <a:buChar char="•"/>
            </a:pPr>
            <a:r>
              <a:rPr lang="en-US" sz="1600" dirty="0">
                <a:latin typeface="Arial" charset="0"/>
              </a:rPr>
              <a:t>Client software</a:t>
            </a:r>
          </a:p>
          <a:p>
            <a:pPr marL="742950" lvl="1" indent="-285750">
              <a:buFont typeface="Arial"/>
              <a:buChar char="•"/>
            </a:pPr>
            <a:r>
              <a:rPr lang="en-US" sz="1600" dirty="0">
                <a:latin typeface="Arial" charset="0"/>
              </a:rPr>
              <a:t>Internet connection (direct through an ISP)</a:t>
            </a:r>
          </a:p>
          <a:p>
            <a:pPr marL="742950" lvl="1" indent="-285750">
              <a:buFont typeface="Arial"/>
              <a:buChar char="•"/>
            </a:pPr>
            <a:r>
              <a:rPr lang="en-US" sz="1600" dirty="0">
                <a:latin typeface="Arial" charset="0"/>
              </a:rPr>
              <a:t>Internet address</a:t>
            </a:r>
          </a:p>
        </p:txBody>
      </p:sp>
      <p:pic>
        <p:nvPicPr>
          <p:cNvPr id="4" name="Picture 3"/>
          <p:cNvPicPr>
            <a:picLocks noChangeAspect="1"/>
          </p:cNvPicPr>
          <p:nvPr/>
        </p:nvPicPr>
        <p:blipFill>
          <a:blip r:embed="rId2"/>
          <a:stretch>
            <a:fillRect/>
          </a:stretch>
        </p:blipFill>
        <p:spPr>
          <a:xfrm>
            <a:off x="0" y="4116249"/>
            <a:ext cx="3961624" cy="2741751"/>
          </a:xfrm>
          <a:prstGeom prst="rect">
            <a:avLst/>
          </a:prstGeom>
        </p:spPr>
      </p:pic>
      <p:pic>
        <p:nvPicPr>
          <p:cNvPr id="5" name="Picture 4" descr="browse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0606" y="4826000"/>
            <a:ext cx="6350000" cy="2032000"/>
          </a:xfrm>
          <a:prstGeom prst="rect">
            <a:avLst/>
          </a:prstGeom>
        </p:spPr>
      </p:pic>
      <p:pic>
        <p:nvPicPr>
          <p:cNvPr id="8" name="Picture 7"/>
          <p:cNvPicPr>
            <a:picLocks noChangeAspect="1"/>
          </p:cNvPicPr>
          <p:nvPr/>
        </p:nvPicPr>
        <p:blipFill>
          <a:blip r:embed="rId4"/>
          <a:stretch>
            <a:fillRect/>
          </a:stretch>
        </p:blipFill>
        <p:spPr>
          <a:xfrm>
            <a:off x="4486158" y="3913843"/>
            <a:ext cx="2010849" cy="2162254"/>
          </a:xfrm>
          <a:prstGeom prst="rect">
            <a:avLst/>
          </a:prstGeom>
        </p:spPr>
      </p:pic>
    </p:spTree>
    <p:extLst>
      <p:ext uri="{BB962C8B-B14F-4D97-AF65-F5344CB8AC3E}">
        <p14:creationId xmlns:p14="http://schemas.microsoft.com/office/powerpoint/2010/main" val="3934215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06908"/>
            <a:ext cx="10515600" cy="1325563"/>
          </a:xfrm>
        </p:spPr>
        <p:txBody>
          <a:bodyPr/>
          <a:lstStyle/>
          <a:p>
            <a:r>
              <a:rPr lang="en-US" b="1" dirty="0" smtClean="0">
                <a:solidFill>
                  <a:srgbClr val="16C8FF"/>
                </a:solidFill>
                <a:latin typeface="Arial" charset="0"/>
              </a:rPr>
              <a:t>How the Internet Works</a:t>
            </a:r>
            <a:endParaRPr lang="en-US" b="1" dirty="0">
              <a:solidFill>
                <a:srgbClr val="16C8FF"/>
              </a:solidFill>
            </a:endParaRPr>
          </a:p>
        </p:txBody>
      </p:sp>
      <p:sp>
        <p:nvSpPr>
          <p:cNvPr id="3" name="Content Placeholder 2"/>
          <p:cNvSpPr>
            <a:spLocks noGrp="1"/>
          </p:cNvSpPr>
          <p:nvPr>
            <p:ph idx="1"/>
          </p:nvPr>
        </p:nvSpPr>
        <p:spPr>
          <a:xfrm>
            <a:off x="713968" y="2129352"/>
            <a:ext cx="10515600" cy="4351338"/>
          </a:xfrm>
        </p:spPr>
        <p:txBody>
          <a:bodyPr>
            <a:normAutofit/>
          </a:bodyPr>
          <a:lstStyle/>
          <a:p>
            <a:pPr marL="0" indent="0">
              <a:buNone/>
            </a:pPr>
            <a:r>
              <a:rPr lang="en-US" b="1" dirty="0" smtClean="0">
                <a:latin typeface="Arial"/>
                <a:cs typeface="Arial"/>
              </a:rPr>
              <a:t>Internet connection-connect through an ISP</a:t>
            </a:r>
          </a:p>
          <a:p>
            <a:r>
              <a:rPr lang="en-US" dirty="0"/>
              <a:t>Internet Service Provider (ISP)</a:t>
            </a:r>
          </a:p>
          <a:p>
            <a:pPr lvl="1"/>
            <a:r>
              <a:rPr lang="en-US" dirty="0" smtClean="0"/>
              <a:t>An </a:t>
            </a:r>
            <a:r>
              <a:rPr lang="en-US" dirty="0"/>
              <a:t>organization that maintains a gateway to the Internet and rents access to customers on a per-use </a:t>
            </a:r>
            <a:r>
              <a:rPr lang="en-US" dirty="0" smtClean="0"/>
              <a:t>or subscription </a:t>
            </a:r>
            <a:r>
              <a:rPr lang="en-US" dirty="0"/>
              <a:t>basis</a:t>
            </a:r>
            <a:r>
              <a:rPr lang="en-US" dirty="0" smtClean="0"/>
              <a:t>.</a:t>
            </a:r>
          </a:p>
          <a:p>
            <a:pPr marL="457200" lvl="1" indent="0">
              <a:buNone/>
            </a:pPr>
            <a:endParaRPr lang="en-US" dirty="0">
              <a:latin typeface="Arial" charset="0"/>
            </a:endParaRPr>
          </a:p>
        </p:txBody>
      </p:sp>
      <p:grpSp>
        <p:nvGrpSpPr>
          <p:cNvPr id="17" name="Group 16"/>
          <p:cNvGrpSpPr/>
          <p:nvPr/>
        </p:nvGrpSpPr>
        <p:grpSpPr>
          <a:xfrm>
            <a:off x="-593554" y="-603659"/>
            <a:ext cx="7785675" cy="3029375"/>
            <a:chOff x="-593554" y="-603659"/>
            <a:chExt cx="7785675" cy="3029375"/>
          </a:xfrm>
        </p:grpSpPr>
        <p:sp>
          <p:nvSpPr>
            <p:cNvPr id="18" name="Oval 17"/>
            <p:cNvSpPr/>
            <p:nvPr/>
          </p:nvSpPr>
          <p:spPr>
            <a:xfrm>
              <a:off x="4410673" y="-603659"/>
              <a:ext cx="1187107" cy="1207317"/>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593554" y="-246741"/>
              <a:ext cx="7785675" cy="2672457"/>
              <a:chOff x="-593554" y="-246741"/>
              <a:chExt cx="7785675" cy="2672457"/>
            </a:xfrm>
          </p:grpSpPr>
          <p:sp>
            <p:nvSpPr>
              <p:cNvPr id="20" name="Oval 19"/>
              <p:cNvSpPr/>
              <p:nvPr/>
            </p:nvSpPr>
            <p:spPr>
              <a:xfrm>
                <a:off x="-593554" y="-246741"/>
                <a:ext cx="1187107" cy="1118265"/>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553818" y="245674"/>
                <a:ext cx="1929176" cy="282276"/>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0" y="1797885"/>
                <a:ext cx="613613" cy="627831"/>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3317643" y="214034"/>
                <a:ext cx="1091812" cy="226847"/>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2" idx="0"/>
              </p:cNvCxnSpPr>
              <p:nvPr/>
            </p:nvCxnSpPr>
            <p:spPr>
              <a:xfrm>
                <a:off x="0" y="826142"/>
                <a:ext cx="306807" cy="971743"/>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2465371" y="0"/>
                <a:ext cx="854987" cy="841866"/>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5553475" y="226848"/>
                <a:ext cx="953682" cy="329640"/>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5624825" y="-171227"/>
                <a:ext cx="1025032" cy="284651"/>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6475264" y="133767"/>
                <a:ext cx="716857" cy="850790"/>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9" name="Rectangle 28"/>
          <p:cNvSpPr/>
          <p:nvPr/>
        </p:nvSpPr>
        <p:spPr>
          <a:xfrm>
            <a:off x="8816546" y="0"/>
            <a:ext cx="3703666" cy="1815882"/>
          </a:xfrm>
          <a:prstGeom prst="rect">
            <a:avLst/>
          </a:prstGeom>
          <a:ln>
            <a:solidFill>
              <a:srgbClr val="16C8FF"/>
            </a:solidFill>
          </a:ln>
        </p:spPr>
        <p:txBody>
          <a:bodyPr wrap="square">
            <a:spAutoFit/>
          </a:bodyPr>
          <a:lstStyle/>
          <a:p>
            <a:r>
              <a:rPr lang="en-US" sz="1600" u="sng" dirty="0">
                <a:latin typeface="Arial" charset="0"/>
              </a:rPr>
              <a:t>Six</a:t>
            </a:r>
            <a:r>
              <a:rPr lang="en-US" sz="1600" dirty="0">
                <a:latin typeface="Arial" charset="0"/>
              </a:rPr>
              <a:t> elements </a:t>
            </a:r>
            <a:endParaRPr lang="en-US" sz="1600" dirty="0" smtClean="0">
              <a:latin typeface="Arial" charset="0"/>
            </a:endParaRPr>
          </a:p>
          <a:p>
            <a:pPr marL="742950" lvl="1" indent="-285750">
              <a:buFont typeface="Arial"/>
              <a:buChar char="•"/>
            </a:pPr>
            <a:r>
              <a:rPr lang="en-US" sz="1600" dirty="0" smtClean="0">
                <a:latin typeface="Arial" charset="0"/>
              </a:rPr>
              <a:t>Operating </a:t>
            </a:r>
            <a:r>
              <a:rPr lang="en-US" sz="1600" dirty="0">
                <a:latin typeface="Arial" charset="0"/>
              </a:rPr>
              <a:t>system</a:t>
            </a:r>
          </a:p>
          <a:p>
            <a:pPr marL="742950" lvl="1" indent="-285750">
              <a:buFont typeface="Arial"/>
              <a:buChar char="•"/>
            </a:pPr>
            <a:r>
              <a:rPr lang="en-US" sz="1600" dirty="0">
                <a:latin typeface="Arial" charset="0"/>
              </a:rPr>
              <a:t>TCP/IP</a:t>
            </a:r>
          </a:p>
          <a:p>
            <a:pPr marL="742950" lvl="1" indent="-285750">
              <a:buFont typeface="Arial"/>
              <a:buChar char="•"/>
            </a:pPr>
            <a:r>
              <a:rPr lang="en-US" sz="1600" dirty="0">
                <a:latin typeface="Arial" charset="0"/>
              </a:rPr>
              <a:t>Client software</a:t>
            </a:r>
          </a:p>
          <a:p>
            <a:pPr marL="742950" lvl="1" indent="-285750">
              <a:buFont typeface="Arial"/>
              <a:buChar char="•"/>
            </a:pPr>
            <a:r>
              <a:rPr lang="en-US" sz="1600" dirty="0">
                <a:latin typeface="Arial" charset="0"/>
              </a:rPr>
              <a:t>Internet connection (direct through an ISP)</a:t>
            </a:r>
          </a:p>
          <a:p>
            <a:pPr marL="742950" lvl="1" indent="-285750">
              <a:buFont typeface="Arial"/>
              <a:buChar char="•"/>
            </a:pPr>
            <a:r>
              <a:rPr lang="en-US" sz="1600" dirty="0">
                <a:latin typeface="Arial" charset="0"/>
              </a:rPr>
              <a:t>Internet address</a:t>
            </a:r>
          </a:p>
        </p:txBody>
      </p:sp>
      <p:pic>
        <p:nvPicPr>
          <p:cNvPr id="4" name="Picture 3"/>
          <p:cNvPicPr>
            <a:picLocks noChangeAspect="1"/>
          </p:cNvPicPr>
          <p:nvPr/>
        </p:nvPicPr>
        <p:blipFill>
          <a:blip r:embed="rId2"/>
          <a:stretch>
            <a:fillRect/>
          </a:stretch>
        </p:blipFill>
        <p:spPr>
          <a:xfrm>
            <a:off x="358892" y="4464514"/>
            <a:ext cx="7238691" cy="1868868"/>
          </a:xfrm>
          <a:prstGeom prst="rect">
            <a:avLst/>
          </a:prstGeom>
        </p:spPr>
      </p:pic>
      <p:pic>
        <p:nvPicPr>
          <p:cNvPr id="5" name="Picture 4"/>
          <p:cNvPicPr>
            <a:picLocks noChangeAspect="1"/>
          </p:cNvPicPr>
          <p:nvPr/>
        </p:nvPicPr>
        <p:blipFill>
          <a:blip r:embed="rId3"/>
          <a:stretch>
            <a:fillRect/>
          </a:stretch>
        </p:blipFill>
        <p:spPr>
          <a:xfrm>
            <a:off x="8148324" y="4528283"/>
            <a:ext cx="3795212" cy="1780940"/>
          </a:xfrm>
          <a:prstGeom prst="rect">
            <a:avLst/>
          </a:prstGeom>
        </p:spPr>
      </p:pic>
    </p:spTree>
    <p:extLst>
      <p:ext uri="{BB962C8B-B14F-4D97-AF65-F5344CB8AC3E}">
        <p14:creationId xmlns:p14="http://schemas.microsoft.com/office/powerpoint/2010/main" val="3464156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06908"/>
            <a:ext cx="10515600" cy="1325563"/>
          </a:xfrm>
        </p:spPr>
        <p:txBody>
          <a:bodyPr/>
          <a:lstStyle/>
          <a:p>
            <a:r>
              <a:rPr lang="en-US" b="1" dirty="0" smtClean="0">
                <a:solidFill>
                  <a:srgbClr val="16C8FF"/>
                </a:solidFill>
                <a:latin typeface="Arial" charset="0"/>
              </a:rPr>
              <a:t>How the Internet Works</a:t>
            </a:r>
            <a:endParaRPr lang="en-US" b="1" dirty="0">
              <a:solidFill>
                <a:srgbClr val="16C8FF"/>
              </a:solidFill>
            </a:endParaRPr>
          </a:p>
        </p:txBody>
      </p:sp>
      <p:sp>
        <p:nvSpPr>
          <p:cNvPr id="3" name="Content Placeholder 2"/>
          <p:cNvSpPr>
            <a:spLocks noGrp="1"/>
          </p:cNvSpPr>
          <p:nvPr>
            <p:ph idx="1"/>
          </p:nvPr>
        </p:nvSpPr>
        <p:spPr>
          <a:xfrm>
            <a:off x="713968" y="2129352"/>
            <a:ext cx="10515600" cy="4351338"/>
          </a:xfrm>
        </p:spPr>
        <p:txBody>
          <a:bodyPr>
            <a:normAutofit/>
          </a:bodyPr>
          <a:lstStyle/>
          <a:p>
            <a:pPr marL="457200" lvl="1" indent="0">
              <a:buNone/>
            </a:pPr>
            <a:r>
              <a:rPr lang="en-US" b="1" dirty="0" smtClean="0">
                <a:latin typeface="Arial"/>
                <a:cs typeface="Arial"/>
              </a:rPr>
              <a:t>Internet address</a:t>
            </a:r>
          </a:p>
          <a:p>
            <a:pPr lvl="1"/>
            <a:r>
              <a:rPr lang="en-US" dirty="0" smtClean="0"/>
              <a:t>Web </a:t>
            </a:r>
            <a:r>
              <a:rPr lang="en-US" dirty="0"/>
              <a:t>address (e.g., </a:t>
            </a:r>
            <a:r>
              <a:rPr lang="en-US" dirty="0">
                <a:hlinkClick r:id="rId2"/>
              </a:rPr>
              <a:t>www.CIWcertified.com</a:t>
            </a:r>
            <a:r>
              <a:rPr lang="en-US" dirty="0" smtClean="0"/>
              <a:t>)</a:t>
            </a:r>
            <a:endParaRPr lang="en-US" dirty="0"/>
          </a:p>
          <a:p>
            <a:pPr lvl="1"/>
            <a:r>
              <a:rPr lang="en-US" dirty="0" smtClean="0"/>
              <a:t>e</a:t>
            </a:r>
            <a:r>
              <a:rPr lang="en-US" dirty="0"/>
              <a:t>-mail address (e.g.</a:t>
            </a:r>
            <a:r>
              <a:rPr lang="en-US" dirty="0" smtClean="0"/>
              <a:t>,student1</a:t>
            </a:r>
            <a:r>
              <a:rPr lang="en-US" dirty="0"/>
              <a:t>@class.com</a:t>
            </a:r>
            <a:r>
              <a:rPr lang="en-US" dirty="0" smtClean="0"/>
              <a:t>)</a:t>
            </a:r>
          </a:p>
          <a:p>
            <a:pPr lvl="1"/>
            <a:r>
              <a:rPr lang="en-US" dirty="0" smtClean="0"/>
              <a:t>server </a:t>
            </a:r>
            <a:r>
              <a:rPr lang="en-US" dirty="0"/>
              <a:t>address (e.g., ss1.ciwcertified.com)</a:t>
            </a:r>
            <a:endParaRPr lang="en-US" dirty="0" smtClean="0"/>
          </a:p>
          <a:p>
            <a:pPr marL="457200" lvl="1" indent="0">
              <a:buNone/>
            </a:pPr>
            <a:endParaRPr lang="en-US" dirty="0">
              <a:latin typeface="Arial" charset="0"/>
            </a:endParaRPr>
          </a:p>
        </p:txBody>
      </p:sp>
      <p:grpSp>
        <p:nvGrpSpPr>
          <p:cNvPr id="17" name="Group 16"/>
          <p:cNvGrpSpPr/>
          <p:nvPr/>
        </p:nvGrpSpPr>
        <p:grpSpPr>
          <a:xfrm>
            <a:off x="-593554" y="-603659"/>
            <a:ext cx="7785675" cy="3029375"/>
            <a:chOff x="-593554" y="-603659"/>
            <a:chExt cx="7785675" cy="3029375"/>
          </a:xfrm>
        </p:grpSpPr>
        <p:sp>
          <p:nvSpPr>
            <p:cNvPr id="18" name="Oval 17"/>
            <p:cNvSpPr/>
            <p:nvPr/>
          </p:nvSpPr>
          <p:spPr>
            <a:xfrm>
              <a:off x="4410673" y="-603659"/>
              <a:ext cx="1187107" cy="1207317"/>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593554" y="-246741"/>
              <a:ext cx="7785675" cy="2672457"/>
              <a:chOff x="-593554" y="-246741"/>
              <a:chExt cx="7785675" cy="2672457"/>
            </a:xfrm>
          </p:grpSpPr>
          <p:sp>
            <p:nvSpPr>
              <p:cNvPr id="20" name="Oval 19"/>
              <p:cNvSpPr/>
              <p:nvPr/>
            </p:nvSpPr>
            <p:spPr>
              <a:xfrm>
                <a:off x="-593554" y="-246741"/>
                <a:ext cx="1187107" cy="1118265"/>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553818" y="245674"/>
                <a:ext cx="1929176" cy="282276"/>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0" y="1797885"/>
                <a:ext cx="613613" cy="627831"/>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3317643" y="214034"/>
                <a:ext cx="1091812" cy="226847"/>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2" idx="0"/>
              </p:cNvCxnSpPr>
              <p:nvPr/>
            </p:nvCxnSpPr>
            <p:spPr>
              <a:xfrm>
                <a:off x="0" y="826142"/>
                <a:ext cx="306807" cy="971743"/>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2465371" y="0"/>
                <a:ext cx="854987" cy="841866"/>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5553475" y="226848"/>
                <a:ext cx="953682" cy="329640"/>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5624825" y="-171227"/>
                <a:ext cx="1025032" cy="284651"/>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6475264" y="133767"/>
                <a:ext cx="716857" cy="850790"/>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9" name="Rectangle 28"/>
          <p:cNvSpPr/>
          <p:nvPr/>
        </p:nvSpPr>
        <p:spPr>
          <a:xfrm>
            <a:off x="8816546" y="0"/>
            <a:ext cx="3703666" cy="1815882"/>
          </a:xfrm>
          <a:prstGeom prst="rect">
            <a:avLst/>
          </a:prstGeom>
          <a:ln>
            <a:solidFill>
              <a:srgbClr val="16C8FF"/>
            </a:solidFill>
          </a:ln>
        </p:spPr>
        <p:txBody>
          <a:bodyPr wrap="square">
            <a:spAutoFit/>
          </a:bodyPr>
          <a:lstStyle/>
          <a:p>
            <a:r>
              <a:rPr lang="en-US" sz="1600" u="sng" dirty="0">
                <a:latin typeface="Arial" charset="0"/>
              </a:rPr>
              <a:t>Six</a:t>
            </a:r>
            <a:r>
              <a:rPr lang="en-US" sz="1600" dirty="0">
                <a:latin typeface="Arial" charset="0"/>
              </a:rPr>
              <a:t> elements </a:t>
            </a:r>
            <a:endParaRPr lang="en-US" sz="1600" dirty="0" smtClean="0">
              <a:latin typeface="Arial" charset="0"/>
            </a:endParaRPr>
          </a:p>
          <a:p>
            <a:pPr marL="742950" lvl="1" indent="-285750">
              <a:buFont typeface="Arial"/>
              <a:buChar char="•"/>
            </a:pPr>
            <a:r>
              <a:rPr lang="en-US" sz="1600" dirty="0" smtClean="0">
                <a:latin typeface="Arial" charset="0"/>
              </a:rPr>
              <a:t>Operating </a:t>
            </a:r>
            <a:r>
              <a:rPr lang="en-US" sz="1600" dirty="0">
                <a:latin typeface="Arial" charset="0"/>
              </a:rPr>
              <a:t>system</a:t>
            </a:r>
          </a:p>
          <a:p>
            <a:pPr marL="742950" lvl="1" indent="-285750">
              <a:buFont typeface="Arial"/>
              <a:buChar char="•"/>
            </a:pPr>
            <a:r>
              <a:rPr lang="en-US" sz="1600" dirty="0">
                <a:latin typeface="Arial" charset="0"/>
              </a:rPr>
              <a:t>TCP/IP</a:t>
            </a:r>
          </a:p>
          <a:p>
            <a:pPr marL="742950" lvl="1" indent="-285750">
              <a:buFont typeface="Arial"/>
              <a:buChar char="•"/>
            </a:pPr>
            <a:r>
              <a:rPr lang="en-US" sz="1600" dirty="0">
                <a:latin typeface="Arial" charset="0"/>
              </a:rPr>
              <a:t>Client software</a:t>
            </a:r>
          </a:p>
          <a:p>
            <a:pPr marL="742950" lvl="1" indent="-285750">
              <a:buFont typeface="Arial"/>
              <a:buChar char="•"/>
            </a:pPr>
            <a:r>
              <a:rPr lang="en-US" sz="1600" dirty="0">
                <a:latin typeface="Arial" charset="0"/>
              </a:rPr>
              <a:t>Internet connection (direct through an ISP)</a:t>
            </a:r>
          </a:p>
          <a:p>
            <a:pPr marL="742950" lvl="1" indent="-285750">
              <a:buFont typeface="Arial"/>
              <a:buChar char="•"/>
            </a:pPr>
            <a:r>
              <a:rPr lang="en-US" sz="1600" dirty="0">
                <a:latin typeface="Arial" charset="0"/>
              </a:rPr>
              <a:t>Internet address</a:t>
            </a:r>
          </a:p>
        </p:txBody>
      </p:sp>
      <p:pic>
        <p:nvPicPr>
          <p:cNvPr id="4" name="Picture 3" descr="domainnam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9478" y="3733904"/>
            <a:ext cx="4151723" cy="2709749"/>
          </a:xfrm>
          <a:prstGeom prst="rect">
            <a:avLst/>
          </a:prstGeom>
        </p:spPr>
      </p:pic>
    </p:spTree>
    <p:extLst>
      <p:ext uri="{BB962C8B-B14F-4D97-AF65-F5344CB8AC3E}">
        <p14:creationId xmlns:p14="http://schemas.microsoft.com/office/powerpoint/2010/main" val="1989197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24440"/>
            <a:ext cx="10515600" cy="1325563"/>
          </a:xfrm>
        </p:spPr>
        <p:txBody>
          <a:bodyPr/>
          <a:lstStyle/>
          <a:p>
            <a:r>
              <a:rPr lang="en-US" b="1" dirty="0" smtClean="0">
                <a:solidFill>
                  <a:srgbClr val="16C8FF"/>
                </a:solidFill>
                <a:latin typeface="Arial" charset="0"/>
              </a:rPr>
              <a:t>Thursday</a:t>
            </a:r>
            <a:endParaRPr lang="en-US" b="1" dirty="0">
              <a:solidFill>
                <a:srgbClr val="16C8FF"/>
              </a:solidFill>
            </a:endParaRPr>
          </a:p>
        </p:txBody>
      </p:sp>
      <p:grpSp>
        <p:nvGrpSpPr>
          <p:cNvPr id="17" name="Group 16"/>
          <p:cNvGrpSpPr/>
          <p:nvPr/>
        </p:nvGrpSpPr>
        <p:grpSpPr>
          <a:xfrm>
            <a:off x="-593554" y="-603659"/>
            <a:ext cx="7785675" cy="3029375"/>
            <a:chOff x="-593554" y="-603659"/>
            <a:chExt cx="7785675" cy="3029375"/>
          </a:xfrm>
        </p:grpSpPr>
        <p:sp>
          <p:nvSpPr>
            <p:cNvPr id="18" name="Oval 17"/>
            <p:cNvSpPr/>
            <p:nvPr/>
          </p:nvSpPr>
          <p:spPr>
            <a:xfrm>
              <a:off x="4410673" y="-603659"/>
              <a:ext cx="1187107" cy="1207317"/>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593554" y="-246741"/>
              <a:ext cx="7785675" cy="2672457"/>
              <a:chOff x="-593554" y="-246741"/>
              <a:chExt cx="7785675" cy="2672457"/>
            </a:xfrm>
          </p:grpSpPr>
          <p:sp>
            <p:nvSpPr>
              <p:cNvPr id="20" name="Oval 19"/>
              <p:cNvSpPr/>
              <p:nvPr/>
            </p:nvSpPr>
            <p:spPr>
              <a:xfrm>
                <a:off x="-593554" y="-246741"/>
                <a:ext cx="1187107" cy="1118265"/>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553818" y="245674"/>
                <a:ext cx="1929176" cy="282276"/>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0" y="1797885"/>
                <a:ext cx="613613" cy="627831"/>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3317643" y="214034"/>
                <a:ext cx="1091812" cy="226847"/>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2" idx="0"/>
              </p:cNvCxnSpPr>
              <p:nvPr/>
            </p:nvCxnSpPr>
            <p:spPr>
              <a:xfrm>
                <a:off x="0" y="826142"/>
                <a:ext cx="306807" cy="971743"/>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2465371" y="0"/>
                <a:ext cx="854987" cy="841866"/>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5553475" y="226848"/>
                <a:ext cx="953682" cy="329640"/>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5624825" y="-171227"/>
                <a:ext cx="1025032" cy="284651"/>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6475264" y="133767"/>
                <a:ext cx="716857" cy="850790"/>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0" name="Content Placeholder 29"/>
          <p:cNvSpPr>
            <a:spLocks noGrp="1"/>
          </p:cNvSpPr>
          <p:nvPr>
            <p:ph idx="1"/>
          </p:nvPr>
        </p:nvSpPr>
        <p:spPr/>
        <p:txBody>
          <a:bodyPr/>
          <a:lstStyle/>
          <a:p>
            <a:endParaRPr lang="en-US"/>
          </a:p>
        </p:txBody>
      </p:sp>
    </p:spTree>
    <p:extLst>
      <p:ext uri="{BB962C8B-B14F-4D97-AF65-F5344CB8AC3E}">
        <p14:creationId xmlns:p14="http://schemas.microsoft.com/office/powerpoint/2010/main" val="3159991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2580" y="907344"/>
            <a:ext cx="7409906" cy="1389952"/>
          </a:xfrm>
          <a:ln>
            <a:noFill/>
          </a:ln>
        </p:spPr>
        <p:txBody>
          <a:bodyPr/>
          <a:lstStyle/>
          <a:p>
            <a:r>
              <a:rPr lang="en-US" b="1" dirty="0" smtClean="0">
                <a:solidFill>
                  <a:srgbClr val="16C8FF"/>
                </a:solidFill>
              </a:rPr>
              <a:t>How the Internet Works</a:t>
            </a:r>
            <a:endParaRPr lang="en-US" b="1" dirty="0">
              <a:solidFill>
                <a:srgbClr val="16C8FF"/>
              </a:solidFill>
            </a:endParaRPr>
          </a:p>
        </p:txBody>
      </p:sp>
      <p:pic>
        <p:nvPicPr>
          <p:cNvPr id="4" name="7_LPdttKXPc"/>
          <p:cNvPicPr>
            <a:picLocks noRot="1" noChangeAspect="1"/>
          </p:cNvPicPr>
          <p:nvPr>
            <a:videoFile r:link="rId1"/>
            <p:extLst>
              <p:ext uri="{DAA4B4D4-6D71-4841-9C94-3DE7FCFB9230}">
                <p14:media xmlns:p14="http://schemas.microsoft.com/office/powerpoint/2010/main" r:link="rId2"/>
              </p:ext>
            </p:extLst>
          </p:nvPr>
        </p:nvPicPr>
        <p:blipFill>
          <a:blip r:embed="rId4"/>
          <a:stretch>
            <a:fillRect/>
          </a:stretch>
        </p:blipFill>
        <p:spPr>
          <a:xfrm>
            <a:off x="676688" y="2571340"/>
            <a:ext cx="4572000" cy="2571750"/>
          </a:xfrm>
          <a:prstGeom prst="rect">
            <a:avLst/>
          </a:prstGeom>
        </p:spPr>
      </p:pic>
      <p:sp>
        <p:nvSpPr>
          <p:cNvPr id="5" name="Rectangle 4"/>
          <p:cNvSpPr/>
          <p:nvPr/>
        </p:nvSpPr>
        <p:spPr>
          <a:xfrm>
            <a:off x="6092890" y="5363918"/>
            <a:ext cx="4947501" cy="369332"/>
          </a:xfrm>
          <a:prstGeom prst="rect">
            <a:avLst/>
          </a:prstGeom>
        </p:spPr>
        <p:txBody>
          <a:bodyPr wrap="none">
            <a:spAutoFit/>
          </a:bodyPr>
          <a:lstStyle/>
          <a:p>
            <a:r>
              <a:rPr lang="fi-FI" dirty="0" err="1"/>
              <a:t>https://www.youtube.com/watch?v=HOaIqQAeaik</a:t>
            </a:r>
            <a:endParaRPr lang="en-US" dirty="0"/>
          </a:p>
        </p:txBody>
      </p:sp>
      <p:pic>
        <p:nvPicPr>
          <p:cNvPr id="21" name="Picture 20"/>
          <p:cNvPicPr>
            <a:picLocks noChangeAspect="1"/>
          </p:cNvPicPr>
          <p:nvPr/>
        </p:nvPicPr>
        <p:blipFill>
          <a:blip r:embed="rId5"/>
          <a:stretch>
            <a:fillRect/>
          </a:stretch>
        </p:blipFill>
        <p:spPr>
          <a:xfrm>
            <a:off x="8961610" y="0"/>
            <a:ext cx="2989303" cy="2989303"/>
          </a:xfrm>
          <a:prstGeom prst="rect">
            <a:avLst/>
          </a:prstGeom>
        </p:spPr>
      </p:pic>
      <p:grpSp>
        <p:nvGrpSpPr>
          <p:cNvPr id="20" name="Group 19"/>
          <p:cNvGrpSpPr/>
          <p:nvPr/>
        </p:nvGrpSpPr>
        <p:grpSpPr>
          <a:xfrm>
            <a:off x="-593554" y="-603659"/>
            <a:ext cx="7785675" cy="3029375"/>
            <a:chOff x="-593554" y="-603659"/>
            <a:chExt cx="7785675" cy="3029375"/>
          </a:xfrm>
        </p:grpSpPr>
        <p:sp>
          <p:nvSpPr>
            <p:cNvPr id="22" name="Oval 21"/>
            <p:cNvSpPr/>
            <p:nvPr/>
          </p:nvSpPr>
          <p:spPr>
            <a:xfrm>
              <a:off x="4410673" y="-603659"/>
              <a:ext cx="1187107" cy="1207317"/>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p:cNvGrpSpPr/>
            <p:nvPr/>
          </p:nvGrpSpPr>
          <p:grpSpPr>
            <a:xfrm>
              <a:off x="-593554" y="-246741"/>
              <a:ext cx="7785675" cy="2672457"/>
              <a:chOff x="-593554" y="-246741"/>
              <a:chExt cx="7785675" cy="2672457"/>
            </a:xfrm>
          </p:grpSpPr>
          <p:sp>
            <p:nvSpPr>
              <p:cNvPr id="24" name="Oval 23"/>
              <p:cNvSpPr/>
              <p:nvPr/>
            </p:nvSpPr>
            <p:spPr>
              <a:xfrm>
                <a:off x="-593554" y="-246741"/>
                <a:ext cx="1187107" cy="1118265"/>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553818" y="245674"/>
                <a:ext cx="1929176" cy="282276"/>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6" name="Oval 25"/>
              <p:cNvSpPr/>
              <p:nvPr/>
            </p:nvSpPr>
            <p:spPr>
              <a:xfrm>
                <a:off x="0" y="1797885"/>
                <a:ext cx="613613" cy="627831"/>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p:cNvCxnSpPr/>
              <p:nvPr/>
            </p:nvCxnSpPr>
            <p:spPr>
              <a:xfrm flipV="1">
                <a:off x="3317643" y="214034"/>
                <a:ext cx="1091812" cy="226847"/>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26" idx="0"/>
              </p:cNvCxnSpPr>
              <p:nvPr/>
            </p:nvCxnSpPr>
            <p:spPr>
              <a:xfrm>
                <a:off x="0" y="826142"/>
                <a:ext cx="306807" cy="971743"/>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2465371" y="0"/>
                <a:ext cx="854987" cy="841866"/>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5553475" y="226848"/>
                <a:ext cx="953682" cy="329640"/>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5624825" y="-171227"/>
                <a:ext cx="1025032" cy="284651"/>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6475264" y="133767"/>
                <a:ext cx="716857" cy="850790"/>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3" name="Picture 2" descr="Screen Shot 2015-01-25 at 7.20.16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5408" y="2971372"/>
            <a:ext cx="3979313" cy="2184228"/>
          </a:xfrm>
          <a:prstGeom prst="rect">
            <a:avLst/>
          </a:prstGeom>
        </p:spPr>
      </p:pic>
      <p:sp>
        <p:nvSpPr>
          <p:cNvPr id="6" name="Rectangle 5"/>
          <p:cNvSpPr/>
          <p:nvPr/>
        </p:nvSpPr>
        <p:spPr>
          <a:xfrm>
            <a:off x="725258" y="5480863"/>
            <a:ext cx="4861164" cy="369332"/>
          </a:xfrm>
          <a:prstGeom prst="rect">
            <a:avLst/>
          </a:prstGeom>
        </p:spPr>
        <p:txBody>
          <a:bodyPr wrap="none">
            <a:spAutoFit/>
          </a:bodyPr>
          <a:lstStyle/>
          <a:p>
            <a:r>
              <a:rPr lang="nl-NL" dirty="0" err="1"/>
              <a:t>https</a:t>
            </a:r>
            <a:r>
              <a:rPr lang="nl-NL" dirty="0"/>
              <a:t>://</a:t>
            </a:r>
            <a:r>
              <a:rPr lang="nl-NL" dirty="0" err="1"/>
              <a:t>www.youtube.com</a:t>
            </a:r>
            <a:r>
              <a:rPr lang="nl-NL" dirty="0"/>
              <a:t>/</a:t>
            </a:r>
            <a:r>
              <a:rPr lang="nl-NL" dirty="0" err="1"/>
              <a:t>watch?v</a:t>
            </a:r>
            <a:r>
              <a:rPr lang="nl-NL" dirty="0"/>
              <a:t>=7_LPdttKXPc</a:t>
            </a:r>
            <a:endParaRPr lang="en-US" dirty="0"/>
          </a:p>
        </p:txBody>
      </p:sp>
    </p:spTree>
    <p:extLst>
      <p:ext uri="{BB962C8B-B14F-4D97-AF65-F5344CB8AC3E}">
        <p14:creationId xmlns:p14="http://schemas.microsoft.com/office/powerpoint/2010/main" val="3930743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24440"/>
            <a:ext cx="10515600" cy="1325563"/>
          </a:xfrm>
        </p:spPr>
        <p:txBody>
          <a:bodyPr/>
          <a:lstStyle/>
          <a:p>
            <a:r>
              <a:rPr lang="en-US" b="1" dirty="0" smtClean="0">
                <a:solidFill>
                  <a:srgbClr val="16C8FF"/>
                </a:solidFill>
                <a:latin typeface="Arial" charset="0"/>
              </a:rPr>
              <a:t>How the Internet Works</a:t>
            </a:r>
            <a:endParaRPr lang="en-US" b="1" dirty="0">
              <a:solidFill>
                <a:srgbClr val="16C8FF"/>
              </a:solidFill>
            </a:endParaRPr>
          </a:p>
        </p:txBody>
      </p:sp>
      <p:sp>
        <p:nvSpPr>
          <p:cNvPr id="3" name="Content Placeholder 2"/>
          <p:cNvSpPr>
            <a:spLocks noGrp="1"/>
          </p:cNvSpPr>
          <p:nvPr>
            <p:ph idx="1"/>
          </p:nvPr>
        </p:nvSpPr>
        <p:spPr>
          <a:xfrm>
            <a:off x="796789" y="2695387"/>
            <a:ext cx="10515600" cy="4351338"/>
          </a:xfrm>
        </p:spPr>
        <p:txBody>
          <a:bodyPr>
            <a:normAutofit/>
          </a:bodyPr>
          <a:lstStyle/>
          <a:p>
            <a:r>
              <a:rPr lang="en-US" dirty="0" smtClean="0">
                <a:latin typeface="Arial" charset="0"/>
              </a:rPr>
              <a:t>Network protocols and packets:</a:t>
            </a:r>
          </a:p>
          <a:p>
            <a:pPr lvl="1"/>
            <a:r>
              <a:rPr lang="en-US" b="1" dirty="0" smtClean="0">
                <a:latin typeface="Arial" charset="0"/>
              </a:rPr>
              <a:t>Protocol</a:t>
            </a:r>
            <a:r>
              <a:rPr lang="en-US" dirty="0" smtClean="0">
                <a:latin typeface="Arial" charset="0"/>
              </a:rPr>
              <a:t> – an agreed-upon format for transmitting data between two devices</a:t>
            </a:r>
          </a:p>
          <a:p>
            <a:pPr lvl="1"/>
            <a:r>
              <a:rPr lang="en-US" b="1" dirty="0" smtClean="0">
                <a:latin typeface="Arial" charset="0"/>
              </a:rPr>
              <a:t>Packet</a:t>
            </a:r>
            <a:r>
              <a:rPr lang="en-US" dirty="0" smtClean="0">
                <a:latin typeface="Arial" charset="0"/>
              </a:rPr>
              <a:t> – a fixed piece of information sent across a network</a:t>
            </a:r>
          </a:p>
          <a:p>
            <a:r>
              <a:rPr lang="en-US" dirty="0" smtClean="0">
                <a:latin typeface="Arial" charset="0"/>
              </a:rPr>
              <a:t>Every computer connected to the Internet uses </a:t>
            </a:r>
            <a:r>
              <a:rPr lang="en-US" i="1" dirty="0" smtClean="0">
                <a:latin typeface="Arial" charset="0"/>
              </a:rPr>
              <a:t>Transmission Control Protocol / Internet Protocol (TCP/IP)</a:t>
            </a:r>
          </a:p>
          <a:p>
            <a:pPr lvl="1"/>
            <a:r>
              <a:rPr lang="en-US" dirty="0" smtClean="0">
                <a:latin typeface="Arial" charset="0"/>
              </a:rPr>
              <a:t>TCP/IP – software that makes Internet communication possible</a:t>
            </a:r>
          </a:p>
          <a:p>
            <a:endParaRPr lang="en-US" dirty="0" smtClean="0">
              <a:latin typeface="Arial" charset="0"/>
            </a:endParaRPr>
          </a:p>
          <a:p>
            <a:endParaRPr lang="en-US" dirty="0"/>
          </a:p>
        </p:txBody>
      </p:sp>
      <p:grpSp>
        <p:nvGrpSpPr>
          <p:cNvPr id="17" name="Group 16"/>
          <p:cNvGrpSpPr/>
          <p:nvPr/>
        </p:nvGrpSpPr>
        <p:grpSpPr>
          <a:xfrm>
            <a:off x="-593554" y="-603659"/>
            <a:ext cx="7785675" cy="3029375"/>
            <a:chOff x="-593554" y="-603659"/>
            <a:chExt cx="7785675" cy="3029375"/>
          </a:xfrm>
        </p:grpSpPr>
        <p:sp>
          <p:nvSpPr>
            <p:cNvPr id="18" name="Oval 17"/>
            <p:cNvSpPr/>
            <p:nvPr/>
          </p:nvSpPr>
          <p:spPr>
            <a:xfrm>
              <a:off x="4410673" y="-603659"/>
              <a:ext cx="1187107" cy="1207317"/>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593554" y="-246741"/>
              <a:ext cx="7785675" cy="2672457"/>
              <a:chOff x="-593554" y="-246741"/>
              <a:chExt cx="7785675" cy="2672457"/>
            </a:xfrm>
          </p:grpSpPr>
          <p:sp>
            <p:nvSpPr>
              <p:cNvPr id="20" name="Oval 19"/>
              <p:cNvSpPr/>
              <p:nvPr/>
            </p:nvSpPr>
            <p:spPr>
              <a:xfrm>
                <a:off x="-593554" y="-246741"/>
                <a:ext cx="1187107" cy="1118265"/>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553818" y="245674"/>
                <a:ext cx="1929176" cy="282276"/>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0" y="1797885"/>
                <a:ext cx="613613" cy="627831"/>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3317643" y="214034"/>
                <a:ext cx="1091812" cy="226847"/>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2" idx="0"/>
              </p:cNvCxnSpPr>
              <p:nvPr/>
            </p:nvCxnSpPr>
            <p:spPr>
              <a:xfrm>
                <a:off x="0" y="826142"/>
                <a:ext cx="306807" cy="971743"/>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2465371" y="0"/>
                <a:ext cx="854987" cy="841866"/>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5553475" y="226848"/>
                <a:ext cx="953682" cy="329640"/>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5624825" y="-171227"/>
                <a:ext cx="1025032" cy="284651"/>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6475264" y="133767"/>
                <a:ext cx="716857" cy="850790"/>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9" name="Rectangle 28"/>
          <p:cNvSpPr/>
          <p:nvPr/>
        </p:nvSpPr>
        <p:spPr>
          <a:xfrm>
            <a:off x="8816546" y="0"/>
            <a:ext cx="3703666" cy="1815882"/>
          </a:xfrm>
          <a:prstGeom prst="rect">
            <a:avLst/>
          </a:prstGeom>
          <a:ln>
            <a:solidFill>
              <a:srgbClr val="16C8FF"/>
            </a:solidFill>
          </a:ln>
        </p:spPr>
        <p:txBody>
          <a:bodyPr wrap="square">
            <a:spAutoFit/>
          </a:bodyPr>
          <a:lstStyle/>
          <a:p>
            <a:r>
              <a:rPr lang="en-US" sz="1600" u="sng" dirty="0">
                <a:latin typeface="Arial" charset="0"/>
              </a:rPr>
              <a:t>Six</a:t>
            </a:r>
            <a:r>
              <a:rPr lang="en-US" sz="1600" dirty="0">
                <a:latin typeface="Arial" charset="0"/>
              </a:rPr>
              <a:t> elements </a:t>
            </a:r>
            <a:endParaRPr lang="en-US" sz="1600" dirty="0" smtClean="0">
              <a:latin typeface="Arial" charset="0"/>
            </a:endParaRPr>
          </a:p>
          <a:p>
            <a:pPr marL="742950" lvl="1" indent="-285750">
              <a:buFont typeface="Arial"/>
              <a:buChar char="•"/>
            </a:pPr>
            <a:r>
              <a:rPr lang="en-US" sz="1600" dirty="0" smtClean="0">
                <a:latin typeface="Arial" charset="0"/>
              </a:rPr>
              <a:t>Operating </a:t>
            </a:r>
            <a:r>
              <a:rPr lang="en-US" sz="1600" dirty="0">
                <a:latin typeface="Arial" charset="0"/>
              </a:rPr>
              <a:t>system</a:t>
            </a:r>
          </a:p>
          <a:p>
            <a:pPr marL="742950" lvl="1" indent="-285750">
              <a:buFont typeface="Arial"/>
              <a:buChar char="•"/>
            </a:pPr>
            <a:r>
              <a:rPr lang="en-US" sz="1600" dirty="0">
                <a:latin typeface="Arial" charset="0"/>
              </a:rPr>
              <a:t>TCP/IP</a:t>
            </a:r>
          </a:p>
          <a:p>
            <a:pPr marL="742950" lvl="1" indent="-285750">
              <a:buFont typeface="Arial"/>
              <a:buChar char="•"/>
            </a:pPr>
            <a:r>
              <a:rPr lang="en-US" sz="1600" dirty="0">
                <a:latin typeface="Arial" charset="0"/>
              </a:rPr>
              <a:t>Client software</a:t>
            </a:r>
          </a:p>
          <a:p>
            <a:pPr marL="742950" lvl="1" indent="-285750">
              <a:buFont typeface="Arial"/>
              <a:buChar char="•"/>
            </a:pPr>
            <a:r>
              <a:rPr lang="en-US" sz="1600" dirty="0">
                <a:latin typeface="Arial" charset="0"/>
              </a:rPr>
              <a:t>Internet connection (direct through an ISP)</a:t>
            </a:r>
          </a:p>
          <a:p>
            <a:pPr marL="742950" lvl="1" indent="-285750">
              <a:buFont typeface="Arial"/>
              <a:buChar char="•"/>
            </a:pPr>
            <a:r>
              <a:rPr lang="en-US" sz="1600" dirty="0">
                <a:latin typeface="Arial" charset="0"/>
              </a:rPr>
              <a:t>Internet address</a:t>
            </a:r>
          </a:p>
        </p:txBody>
      </p:sp>
    </p:spTree>
    <p:extLst>
      <p:ext uri="{BB962C8B-B14F-4D97-AF65-F5344CB8AC3E}">
        <p14:creationId xmlns:p14="http://schemas.microsoft.com/office/powerpoint/2010/main" val="530127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2004" y="917355"/>
            <a:ext cx="10515600" cy="1325563"/>
          </a:xfrm>
        </p:spPr>
        <p:txBody>
          <a:bodyPr>
            <a:normAutofit/>
          </a:bodyPr>
          <a:lstStyle/>
          <a:p>
            <a:r>
              <a:rPr lang="en-US" b="1" dirty="0" smtClean="0">
                <a:solidFill>
                  <a:srgbClr val="16C8FF"/>
                </a:solidFill>
                <a:latin typeface="Arial" charset="0"/>
              </a:rPr>
              <a:t>How the Internet Works </a:t>
            </a:r>
            <a:r>
              <a:rPr lang="en-US" sz="2800" b="1" dirty="0">
                <a:solidFill>
                  <a:srgbClr val="16C8FF"/>
                </a:solidFill>
                <a:latin typeface="Arial" charset="0"/>
              </a:rPr>
              <a:t>(</a:t>
            </a:r>
            <a:r>
              <a:rPr lang="en-US" sz="2800" b="1" dirty="0" err="1">
                <a:solidFill>
                  <a:srgbClr val="16C8FF"/>
                </a:solidFill>
                <a:latin typeface="Arial" charset="0"/>
              </a:rPr>
              <a:t>cont</a:t>
            </a:r>
            <a:r>
              <a:rPr lang="ja-JP" altLang="en-US" sz="2800" b="1" dirty="0">
                <a:solidFill>
                  <a:srgbClr val="16C8FF"/>
                </a:solidFill>
                <a:latin typeface="Arial" charset="0"/>
              </a:rPr>
              <a:t>’</a:t>
            </a:r>
            <a:r>
              <a:rPr lang="en-US" sz="2800" b="1" dirty="0">
                <a:solidFill>
                  <a:srgbClr val="16C8FF"/>
                </a:solidFill>
                <a:latin typeface="Arial" charset="0"/>
              </a:rPr>
              <a:t>d)</a:t>
            </a:r>
            <a:endParaRPr lang="en-US" b="1" dirty="0">
              <a:solidFill>
                <a:srgbClr val="16C8FF"/>
              </a:solidFill>
            </a:endParaRPr>
          </a:p>
        </p:txBody>
      </p:sp>
      <p:sp>
        <p:nvSpPr>
          <p:cNvPr id="3" name="Content Placeholder 2"/>
          <p:cNvSpPr>
            <a:spLocks noGrp="1"/>
          </p:cNvSpPr>
          <p:nvPr>
            <p:ph idx="1"/>
          </p:nvPr>
        </p:nvSpPr>
        <p:spPr>
          <a:xfrm>
            <a:off x="838200" y="2198380"/>
            <a:ext cx="10515600" cy="4351338"/>
          </a:xfrm>
        </p:spPr>
        <p:txBody>
          <a:bodyPr>
            <a:normAutofit/>
          </a:bodyPr>
          <a:lstStyle/>
          <a:p>
            <a:r>
              <a:rPr lang="en-US" dirty="0" smtClean="0">
                <a:latin typeface="Arial" charset="0"/>
              </a:rPr>
              <a:t>Computers access information from the Internet as follows:</a:t>
            </a:r>
          </a:p>
          <a:p>
            <a:pPr lvl="1"/>
            <a:r>
              <a:rPr lang="en-US" dirty="0" smtClean="0">
                <a:latin typeface="Arial" charset="0"/>
              </a:rPr>
              <a:t>You request data from an Internet server</a:t>
            </a:r>
          </a:p>
          <a:p>
            <a:pPr lvl="1"/>
            <a:r>
              <a:rPr lang="en-US" dirty="0" smtClean="0">
                <a:latin typeface="Arial" charset="0"/>
              </a:rPr>
              <a:t>The request is divided into packets</a:t>
            </a:r>
          </a:p>
          <a:p>
            <a:pPr lvl="1"/>
            <a:r>
              <a:rPr lang="en-US" dirty="0" smtClean="0">
                <a:latin typeface="Arial" charset="0"/>
              </a:rPr>
              <a:t>The packets are routed from your LAN to the Internet backbone</a:t>
            </a:r>
          </a:p>
          <a:p>
            <a:pPr lvl="1"/>
            <a:r>
              <a:rPr lang="en-US" dirty="0" smtClean="0">
                <a:latin typeface="Arial" charset="0"/>
              </a:rPr>
              <a:t>The packets are routed from the Internet backbone to the destination server</a:t>
            </a:r>
          </a:p>
          <a:p>
            <a:pPr lvl="1"/>
            <a:r>
              <a:rPr lang="en-US" dirty="0" smtClean="0">
                <a:latin typeface="Arial" charset="0"/>
              </a:rPr>
              <a:t>The destination server sends the requested information using the same process</a:t>
            </a:r>
          </a:p>
          <a:p>
            <a:endParaRPr lang="en-US" dirty="0"/>
          </a:p>
        </p:txBody>
      </p:sp>
      <p:pic>
        <p:nvPicPr>
          <p:cNvPr id="2050" name="Picture 2" descr="http://s.hswstatic.com/gif/internet-diagra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8264" y="4962474"/>
            <a:ext cx="2653736" cy="189552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441154" y="-451259"/>
            <a:ext cx="7785675" cy="3029375"/>
            <a:chOff x="-593554" y="-603659"/>
            <a:chExt cx="7785675" cy="3029375"/>
          </a:xfrm>
        </p:grpSpPr>
        <p:sp>
          <p:nvSpPr>
            <p:cNvPr id="19" name="Oval 18"/>
            <p:cNvSpPr/>
            <p:nvPr/>
          </p:nvSpPr>
          <p:spPr>
            <a:xfrm>
              <a:off x="4410673" y="-603659"/>
              <a:ext cx="1187107" cy="1207317"/>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593554" y="-246741"/>
              <a:ext cx="7785675" cy="2672457"/>
              <a:chOff x="-593554" y="-246741"/>
              <a:chExt cx="7785675" cy="2672457"/>
            </a:xfrm>
          </p:grpSpPr>
          <p:sp>
            <p:nvSpPr>
              <p:cNvPr id="21" name="Oval 20"/>
              <p:cNvSpPr/>
              <p:nvPr/>
            </p:nvSpPr>
            <p:spPr>
              <a:xfrm>
                <a:off x="-593554" y="-246741"/>
                <a:ext cx="1187107" cy="1118265"/>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553818" y="245674"/>
                <a:ext cx="1929176" cy="282276"/>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0" y="1797885"/>
                <a:ext cx="613613" cy="627831"/>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3317643" y="214034"/>
                <a:ext cx="1091812" cy="226847"/>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23" idx="0"/>
              </p:cNvCxnSpPr>
              <p:nvPr/>
            </p:nvCxnSpPr>
            <p:spPr>
              <a:xfrm>
                <a:off x="0" y="826142"/>
                <a:ext cx="306807" cy="971743"/>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6" name="Oval 25"/>
              <p:cNvSpPr/>
              <p:nvPr/>
            </p:nvSpPr>
            <p:spPr>
              <a:xfrm>
                <a:off x="2465371" y="0"/>
                <a:ext cx="854987" cy="841866"/>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5553475" y="226848"/>
                <a:ext cx="953682" cy="329640"/>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5624825" y="-171227"/>
                <a:ext cx="1025032" cy="284651"/>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6475264" y="133767"/>
                <a:ext cx="716857" cy="850790"/>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848272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03549"/>
            <a:ext cx="10515600" cy="1325563"/>
          </a:xfrm>
        </p:spPr>
        <p:txBody>
          <a:bodyPr/>
          <a:lstStyle/>
          <a:p>
            <a:pPr>
              <a:defRPr/>
            </a:pPr>
            <a:r>
              <a:rPr lang="en-US" b="1" dirty="0" smtClean="0">
                <a:solidFill>
                  <a:srgbClr val="16C8FF"/>
                </a:solidFill>
                <a:ea typeface="+mj-ea"/>
              </a:rPr>
              <a:t>The client/server model</a:t>
            </a:r>
            <a:endParaRPr lang="en-US" b="1" dirty="0">
              <a:solidFill>
                <a:srgbClr val="16C8FF"/>
              </a:solidFill>
              <a:ea typeface="+mj-ea"/>
            </a:endParaRPr>
          </a:p>
        </p:txBody>
      </p:sp>
      <p:sp>
        <p:nvSpPr>
          <p:cNvPr id="7171" name="Content Placeholder 2"/>
          <p:cNvSpPr>
            <a:spLocks noGrp="1"/>
          </p:cNvSpPr>
          <p:nvPr>
            <p:ph idx="1"/>
          </p:nvPr>
        </p:nvSpPr>
        <p:spPr>
          <a:xfrm>
            <a:off x="852003" y="2336438"/>
            <a:ext cx="10515600" cy="4351338"/>
          </a:xfrm>
        </p:spPr>
        <p:txBody>
          <a:bodyPr/>
          <a:lstStyle/>
          <a:p>
            <a:pPr eaLnBrk="1" hangingPunct="1"/>
            <a:r>
              <a:rPr lang="en-US" altLang="en-US" dirty="0" smtClean="0"/>
              <a:t>Many networks are structured using the client/server model, in which individual computers and devices, called </a:t>
            </a:r>
            <a:r>
              <a:rPr lang="en-US" altLang="en-US" b="1" dirty="0" smtClean="0">
                <a:solidFill>
                  <a:srgbClr val="16C8FF"/>
                </a:solidFill>
              </a:rPr>
              <a:t>nodes</a:t>
            </a:r>
            <a:r>
              <a:rPr lang="en-US" altLang="en-US" dirty="0" smtClean="0"/>
              <a:t>, interact with one another through a central server to which they are all connected. </a:t>
            </a:r>
          </a:p>
          <a:p>
            <a:pPr eaLnBrk="1" hangingPunct="1"/>
            <a:r>
              <a:rPr lang="en-US" altLang="en-US" dirty="0" smtClean="0"/>
              <a:t>The client/server model divides processing and storage tasks between the </a:t>
            </a:r>
            <a:r>
              <a:rPr lang="en-US" altLang="en-US" b="1" dirty="0" smtClean="0">
                <a:solidFill>
                  <a:srgbClr val="16C8FF"/>
                </a:solidFill>
              </a:rPr>
              <a:t>client</a:t>
            </a:r>
            <a:r>
              <a:rPr lang="en-US" altLang="en-US" dirty="0" smtClean="0">
                <a:solidFill>
                  <a:srgbClr val="4584D3"/>
                </a:solidFill>
              </a:rPr>
              <a:t> </a:t>
            </a:r>
            <a:r>
              <a:rPr lang="en-US" altLang="en-US" dirty="0" smtClean="0"/>
              <a:t>and the </a:t>
            </a:r>
            <a:r>
              <a:rPr lang="en-US" altLang="en-US" b="1" dirty="0" smtClean="0">
                <a:solidFill>
                  <a:srgbClr val="16C8FF"/>
                </a:solidFill>
              </a:rPr>
              <a:t>server</a:t>
            </a:r>
            <a:r>
              <a:rPr lang="en-US" altLang="en-US" dirty="0" smtClean="0"/>
              <a:t>. </a:t>
            </a:r>
          </a:p>
          <a:p>
            <a:pPr eaLnBrk="1" hangingPunct="1"/>
            <a:r>
              <a:rPr lang="en-US" altLang="en-US" b="1" dirty="0" smtClean="0">
                <a:solidFill>
                  <a:srgbClr val="16C8FF"/>
                </a:solidFill>
              </a:rPr>
              <a:t>Client</a:t>
            </a:r>
            <a:r>
              <a:rPr lang="en-US" altLang="en-US" dirty="0" smtClean="0"/>
              <a:t>-an individual computer connected to a network</a:t>
            </a:r>
          </a:p>
          <a:p>
            <a:pPr eaLnBrk="1" hangingPunct="1"/>
            <a:r>
              <a:rPr lang="en-US" altLang="en-US" b="1" dirty="0" smtClean="0">
                <a:solidFill>
                  <a:srgbClr val="16C8FF"/>
                </a:solidFill>
              </a:rPr>
              <a:t>Server</a:t>
            </a:r>
            <a:r>
              <a:rPr lang="en-US" altLang="en-US" dirty="0" smtClean="0"/>
              <a:t>-A computer in a network that manages the network resources and provides, or serves, information to clients</a:t>
            </a:r>
          </a:p>
          <a:p>
            <a:pPr eaLnBrk="1" hangingPunct="1"/>
            <a:endParaRPr lang="en-US" altLang="en-US" dirty="0" smtClean="0"/>
          </a:p>
        </p:txBody>
      </p:sp>
      <p:grpSp>
        <p:nvGrpSpPr>
          <p:cNvPr id="19" name="Group 18"/>
          <p:cNvGrpSpPr/>
          <p:nvPr/>
        </p:nvGrpSpPr>
        <p:grpSpPr>
          <a:xfrm>
            <a:off x="-441154" y="-451259"/>
            <a:ext cx="7785675" cy="3029375"/>
            <a:chOff x="-593554" y="-603659"/>
            <a:chExt cx="7785675" cy="3029375"/>
          </a:xfrm>
        </p:grpSpPr>
        <p:sp>
          <p:nvSpPr>
            <p:cNvPr id="20" name="Oval 19"/>
            <p:cNvSpPr/>
            <p:nvPr/>
          </p:nvSpPr>
          <p:spPr>
            <a:xfrm>
              <a:off x="4410673" y="-603659"/>
              <a:ext cx="1187107" cy="1207317"/>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20"/>
            <p:cNvGrpSpPr/>
            <p:nvPr/>
          </p:nvGrpSpPr>
          <p:grpSpPr>
            <a:xfrm>
              <a:off x="-593554" y="-246741"/>
              <a:ext cx="7785675" cy="2672457"/>
              <a:chOff x="-593554" y="-246741"/>
              <a:chExt cx="7785675" cy="2672457"/>
            </a:xfrm>
          </p:grpSpPr>
          <p:sp>
            <p:nvSpPr>
              <p:cNvPr id="22" name="Oval 21"/>
              <p:cNvSpPr/>
              <p:nvPr/>
            </p:nvSpPr>
            <p:spPr>
              <a:xfrm>
                <a:off x="-593554" y="-246741"/>
                <a:ext cx="1187107" cy="1118265"/>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553818" y="245674"/>
                <a:ext cx="1929176" cy="282276"/>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0" y="1797885"/>
                <a:ext cx="613613" cy="627831"/>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V="1">
                <a:off x="3317643" y="214034"/>
                <a:ext cx="1091812" cy="226847"/>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endCxn id="24" idx="0"/>
              </p:cNvCxnSpPr>
              <p:nvPr/>
            </p:nvCxnSpPr>
            <p:spPr>
              <a:xfrm>
                <a:off x="0" y="826142"/>
                <a:ext cx="306807" cy="971743"/>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2465371" y="0"/>
                <a:ext cx="854987" cy="841866"/>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5553475" y="226848"/>
                <a:ext cx="953682" cy="329640"/>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624825" y="-171227"/>
                <a:ext cx="1025032" cy="284651"/>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6475264" y="133767"/>
                <a:ext cx="716857" cy="850790"/>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18" name="Picture 17" descr="icon_client_serv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656" y="0"/>
            <a:ext cx="3703343" cy="2150328"/>
          </a:xfrm>
          <a:prstGeom prst="rect">
            <a:avLst/>
          </a:prstGeom>
        </p:spPr>
      </p:pic>
    </p:spTree>
    <p:extLst>
      <p:ext uri="{BB962C8B-B14F-4D97-AF65-F5344CB8AC3E}">
        <p14:creationId xmlns:p14="http://schemas.microsoft.com/office/powerpoint/2010/main" val="2228496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971" y="2338165"/>
            <a:ext cx="7620000" cy="1143000"/>
          </a:xfrm>
        </p:spPr>
        <p:txBody>
          <a:bodyPr/>
          <a:lstStyle/>
          <a:p>
            <a:pPr>
              <a:defRPr/>
            </a:pPr>
            <a:r>
              <a:rPr lang="en-US" b="1" u="sng" dirty="0" smtClean="0">
                <a:ea typeface="+mj-ea"/>
              </a:rPr>
              <a:t>Scale Yourself</a:t>
            </a:r>
            <a:endParaRPr lang="en-US" b="1" u="sng" dirty="0">
              <a:ea typeface="+mj-ea"/>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5329092"/>
              </p:ext>
            </p:extLst>
          </p:nvPr>
        </p:nvGraphicFramePr>
        <p:xfrm>
          <a:off x="784854" y="3551629"/>
          <a:ext cx="8798950" cy="2255520"/>
        </p:xfrm>
        <a:graphic>
          <a:graphicData uri="http://schemas.openxmlformats.org/drawingml/2006/table">
            <a:tbl>
              <a:tblPr firstRow="1" bandRow="1">
                <a:tableStyleId>{3C2FFA5D-87B4-456A-9821-1D502468CF0F}</a:tableStyleId>
              </a:tblPr>
              <a:tblGrid>
                <a:gridCol w="1059013"/>
                <a:gridCol w="7739937"/>
              </a:tblGrid>
              <a:tr h="340456">
                <a:tc>
                  <a:txBody>
                    <a:bodyPr/>
                    <a:lstStyle/>
                    <a:p>
                      <a:endParaRPr lang="en-US" dirty="0"/>
                    </a:p>
                  </a:txBody>
                  <a:tcPr>
                    <a:solidFill>
                      <a:srgbClr val="16C8FF"/>
                    </a:solidFill>
                  </a:tcPr>
                </a:tc>
                <a:tc>
                  <a:txBody>
                    <a:bodyPr/>
                    <a:lstStyle/>
                    <a:p>
                      <a:endParaRPr lang="en-US" dirty="0"/>
                    </a:p>
                  </a:txBody>
                  <a:tcPr>
                    <a:solidFill>
                      <a:srgbClr val="16C8FF"/>
                    </a:solidFill>
                  </a:tcPr>
                </a:tc>
              </a:tr>
              <a:tr h="340456">
                <a:tc>
                  <a:txBody>
                    <a:bodyPr/>
                    <a:lstStyle/>
                    <a:p>
                      <a:r>
                        <a:rPr lang="en-US" sz="2000" dirty="0" smtClean="0"/>
                        <a:t>4</a:t>
                      </a:r>
                      <a:endParaRPr lang="en-US" sz="2000" dirty="0"/>
                    </a:p>
                  </a:txBody>
                  <a:tcPr/>
                </a:tc>
                <a:tc>
                  <a:txBody>
                    <a:bodyPr/>
                    <a:lstStyle/>
                    <a:p>
                      <a:pPr lvl="0"/>
                      <a:r>
                        <a:rPr lang="en-US" sz="2000" kern="1200" dirty="0" smtClean="0">
                          <a:solidFill>
                            <a:schemeClr val="dk1"/>
                          </a:solidFill>
                          <a:effectLst/>
                          <a:latin typeface="+mn-lt"/>
                          <a:ea typeface="+mn-ea"/>
                          <a:cs typeface="+mn-cs"/>
                        </a:rPr>
                        <a:t>I can explain how the Internet works. I can teach these skills to others.</a:t>
                      </a:r>
                    </a:p>
                  </a:txBody>
                  <a:tcPr/>
                </a:tc>
              </a:tr>
              <a:tr h="340456">
                <a:tc>
                  <a:txBody>
                    <a:bodyPr/>
                    <a:lstStyle/>
                    <a:p>
                      <a:r>
                        <a:rPr lang="en-US" sz="2000" dirty="0" smtClean="0"/>
                        <a:t>3</a:t>
                      </a:r>
                      <a:endParaRPr lang="en-US" sz="2000" dirty="0"/>
                    </a:p>
                  </a:txBody>
                  <a:tcPr>
                    <a:solidFill>
                      <a:srgbClr val="16C8FF"/>
                    </a:solidFill>
                  </a:tcPr>
                </a:tc>
                <a:tc>
                  <a:txBody>
                    <a:bodyPr/>
                    <a:lstStyle/>
                    <a:p>
                      <a:pPr lvl="0"/>
                      <a:r>
                        <a:rPr lang="en-US" sz="2000" kern="1200" dirty="0" smtClean="0">
                          <a:solidFill>
                            <a:schemeClr val="dk1"/>
                          </a:solidFill>
                          <a:effectLst/>
                          <a:latin typeface="+mn-lt"/>
                          <a:ea typeface="+mn-ea"/>
                          <a:cs typeface="+mn-cs"/>
                        </a:rPr>
                        <a:t>I can explain how the Internet works, without my notes </a:t>
                      </a:r>
                      <a:endParaRPr lang="en-US" sz="2000" kern="1200" dirty="0">
                        <a:solidFill>
                          <a:schemeClr val="dk1"/>
                        </a:solidFill>
                        <a:effectLst/>
                        <a:latin typeface="+mn-lt"/>
                        <a:ea typeface="+mn-ea"/>
                        <a:cs typeface="+mn-cs"/>
                      </a:endParaRPr>
                    </a:p>
                  </a:txBody>
                  <a:tcPr>
                    <a:solidFill>
                      <a:srgbClr val="16C8FF"/>
                    </a:solidFill>
                  </a:tcPr>
                </a:tc>
              </a:tr>
              <a:tr h="587637">
                <a:tc>
                  <a:txBody>
                    <a:bodyPr/>
                    <a:lstStyle/>
                    <a:p>
                      <a:r>
                        <a:rPr lang="en-US" sz="2000" dirty="0" smtClean="0"/>
                        <a:t>2</a:t>
                      </a:r>
                      <a:endParaRPr lang="en-US" sz="2000" dirty="0"/>
                    </a:p>
                  </a:txBody>
                  <a:tcPr/>
                </a:tc>
                <a:tc>
                  <a:txBody>
                    <a:bodyPr/>
                    <a:lstStyle/>
                    <a:p>
                      <a:pPr lvl="0"/>
                      <a:r>
                        <a:rPr lang="en-US" sz="2000" kern="1200" dirty="0" smtClean="0">
                          <a:solidFill>
                            <a:schemeClr val="dk1"/>
                          </a:solidFill>
                          <a:effectLst/>
                          <a:latin typeface="+mn-lt"/>
                          <a:ea typeface="+mn-ea"/>
                          <a:cs typeface="+mn-cs"/>
                        </a:rPr>
                        <a:t>With help, (my notes, teacher assistance) I can explain how the Internet works.</a:t>
                      </a:r>
                      <a:endParaRPr lang="en-US" sz="2000" kern="1200" dirty="0">
                        <a:solidFill>
                          <a:schemeClr val="dk1"/>
                        </a:solidFill>
                        <a:effectLst/>
                        <a:latin typeface="+mn-lt"/>
                        <a:ea typeface="+mn-ea"/>
                        <a:cs typeface="+mn-cs"/>
                      </a:endParaRPr>
                    </a:p>
                  </a:txBody>
                  <a:tcPr/>
                </a:tc>
              </a:tr>
              <a:tr h="340456">
                <a:tc>
                  <a:txBody>
                    <a:bodyPr/>
                    <a:lstStyle/>
                    <a:p>
                      <a:r>
                        <a:rPr lang="en-US" sz="2000" dirty="0" smtClean="0"/>
                        <a:t>1</a:t>
                      </a:r>
                      <a:endParaRPr lang="en-US" sz="2000" dirty="0"/>
                    </a:p>
                  </a:txBody>
                  <a:tcPr>
                    <a:solidFill>
                      <a:srgbClr val="16C8FF"/>
                    </a:solidFill>
                  </a:tcPr>
                </a:tc>
                <a:tc>
                  <a:txBody>
                    <a:bodyPr/>
                    <a:lstStyle/>
                    <a:p>
                      <a:pPr lvl="0"/>
                      <a:r>
                        <a:rPr lang="en-US" sz="2000" kern="1200" dirty="0" smtClean="0">
                          <a:solidFill>
                            <a:schemeClr val="dk1"/>
                          </a:solidFill>
                          <a:effectLst/>
                          <a:latin typeface="+mn-lt"/>
                          <a:ea typeface="+mn-ea"/>
                          <a:cs typeface="+mn-cs"/>
                        </a:rPr>
                        <a:t>I cannot explain how the Internet works.</a:t>
                      </a:r>
                      <a:endParaRPr lang="en-US" sz="2000" kern="1200" dirty="0">
                        <a:solidFill>
                          <a:schemeClr val="dk1"/>
                        </a:solidFill>
                        <a:effectLst/>
                        <a:latin typeface="+mn-lt"/>
                        <a:ea typeface="+mn-ea"/>
                        <a:cs typeface="+mn-cs"/>
                      </a:endParaRPr>
                    </a:p>
                  </a:txBody>
                  <a:tcPr>
                    <a:solidFill>
                      <a:srgbClr val="16C8FF"/>
                    </a:solidFill>
                  </a:tcPr>
                </a:tc>
              </a:tr>
            </a:tbl>
          </a:graphicData>
        </a:graphic>
      </p:graphicFrame>
      <p:sp>
        <p:nvSpPr>
          <p:cNvPr id="4100" name="Rectangle 4"/>
          <p:cNvSpPr>
            <a:spLocks noChangeArrowheads="1"/>
          </p:cNvSpPr>
          <p:nvPr/>
        </p:nvSpPr>
        <p:spPr bwMode="auto">
          <a:xfrm>
            <a:off x="638052" y="987034"/>
            <a:ext cx="923684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Rockwell" panose="02060603020205020403" pitchFamily="18" charset="0"/>
                <a:ea typeface="MS PGothic" panose="020B0600070205080204" pitchFamily="34" charset="-128"/>
              </a:defRPr>
            </a:lvl1pPr>
            <a:lvl2pPr marL="742950" indent="-285750" eaLnBrk="0" hangingPunct="0">
              <a:defRPr>
                <a:solidFill>
                  <a:schemeClr val="tx1"/>
                </a:solidFill>
                <a:latin typeface="Rockwell" panose="02060603020205020403" pitchFamily="18" charset="0"/>
                <a:ea typeface="MS PGothic" panose="020B0600070205080204" pitchFamily="34" charset="-128"/>
              </a:defRPr>
            </a:lvl2pPr>
            <a:lvl3pPr marL="1143000" indent="-228600" eaLnBrk="0" hangingPunct="0">
              <a:defRPr>
                <a:solidFill>
                  <a:schemeClr val="tx1"/>
                </a:solidFill>
                <a:latin typeface="Rockwell" panose="02060603020205020403" pitchFamily="18" charset="0"/>
                <a:ea typeface="MS PGothic" panose="020B0600070205080204" pitchFamily="34" charset="-128"/>
              </a:defRPr>
            </a:lvl3pPr>
            <a:lvl4pPr marL="1600200" indent="-228600" eaLnBrk="0" hangingPunct="0">
              <a:defRPr>
                <a:solidFill>
                  <a:schemeClr val="tx1"/>
                </a:solidFill>
                <a:latin typeface="Rockwell" panose="02060603020205020403" pitchFamily="18" charset="0"/>
                <a:ea typeface="MS PGothic" panose="020B0600070205080204" pitchFamily="34" charset="-128"/>
              </a:defRPr>
            </a:lvl4pPr>
            <a:lvl5pPr marL="2057400" indent="-228600" eaLnBrk="0" hangingPunct="0">
              <a:defRPr>
                <a:solidFill>
                  <a:schemeClr val="tx1"/>
                </a:solidFill>
                <a:latin typeface="Rockwell" panose="020606030202050204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eaLnBrk="1" hangingPunct="1"/>
            <a:r>
              <a:rPr lang="en-US" altLang="en-US" sz="3300" b="1" u="sng" dirty="0">
                <a:solidFill>
                  <a:srgbClr val="000000"/>
                </a:solidFill>
                <a:latin typeface="Calibri"/>
                <a:cs typeface="Calibri"/>
              </a:rPr>
              <a:t>L</a:t>
            </a:r>
            <a:r>
              <a:rPr lang="en-US" altLang="en-US" sz="3000" b="1" u="sng" dirty="0">
                <a:solidFill>
                  <a:srgbClr val="000000"/>
                </a:solidFill>
                <a:latin typeface="Calibri"/>
                <a:cs typeface="Calibri"/>
              </a:rPr>
              <a:t>earning Goal:</a:t>
            </a:r>
          </a:p>
          <a:p>
            <a:r>
              <a:rPr lang="en-US" sz="3000" dirty="0">
                <a:latin typeface="Calibri"/>
                <a:cs typeface="Calibri"/>
              </a:rPr>
              <a:t>Students will be able to explain how the Internet works.</a:t>
            </a:r>
          </a:p>
        </p:txBody>
      </p:sp>
      <p:grpSp>
        <p:nvGrpSpPr>
          <p:cNvPr id="5" name="Group 4"/>
          <p:cNvGrpSpPr/>
          <p:nvPr/>
        </p:nvGrpSpPr>
        <p:grpSpPr>
          <a:xfrm>
            <a:off x="-593554" y="-603659"/>
            <a:ext cx="7785675" cy="3029375"/>
            <a:chOff x="-593554" y="-603659"/>
            <a:chExt cx="7785675" cy="3029375"/>
          </a:xfrm>
        </p:grpSpPr>
        <p:sp>
          <p:nvSpPr>
            <p:cNvPr id="6" name="Oval 5"/>
            <p:cNvSpPr/>
            <p:nvPr/>
          </p:nvSpPr>
          <p:spPr>
            <a:xfrm>
              <a:off x="4410673" y="-603659"/>
              <a:ext cx="1187107" cy="1207317"/>
            </a:xfrm>
            <a:prstGeom prst="ellipse">
              <a:avLst/>
            </a:prstGeom>
            <a:no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593554" y="-246741"/>
              <a:ext cx="7785675" cy="2672457"/>
              <a:chOff x="-593554" y="-246741"/>
              <a:chExt cx="7785675" cy="2672457"/>
            </a:xfrm>
          </p:grpSpPr>
          <p:sp>
            <p:nvSpPr>
              <p:cNvPr id="8" name="Oval 7"/>
              <p:cNvSpPr/>
              <p:nvPr/>
            </p:nvSpPr>
            <p:spPr>
              <a:xfrm>
                <a:off x="-593554" y="-246741"/>
                <a:ext cx="1187107" cy="1118265"/>
              </a:xfrm>
              <a:prstGeom prst="ellipse">
                <a:avLst/>
              </a:prstGeom>
              <a:no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utoShape 2" descr="https://coursera.s3.amazonaws.com/topics/insidetheinternet/large-icon.png"/>
              <p:cNvSpPr>
                <a:spLocks noChangeAspect="1" noChangeArrowheads="1"/>
              </p:cNvSpPr>
              <p:nvPr/>
            </p:nvSpPr>
            <p:spPr bwMode="auto">
              <a:xfrm>
                <a:off x="4836161" y="-28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0" name="Straight Connector 9"/>
              <p:cNvCxnSpPr/>
              <p:nvPr/>
            </p:nvCxnSpPr>
            <p:spPr>
              <a:xfrm>
                <a:off x="553818" y="245674"/>
                <a:ext cx="1929176" cy="282276"/>
              </a:xfrm>
              <a:prstGeom prst="line">
                <a:avLst/>
              </a:prstGeom>
              <a:ln w="285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0" y="1797885"/>
                <a:ext cx="613613" cy="627831"/>
              </a:xfrm>
              <a:prstGeom prst="ellipse">
                <a:avLst/>
              </a:prstGeom>
              <a:no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3317643" y="214034"/>
                <a:ext cx="1091812" cy="226847"/>
              </a:xfrm>
              <a:prstGeom prst="line">
                <a:avLst/>
              </a:prstGeom>
              <a:ln w="28575"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endCxn id="11" idx="0"/>
              </p:cNvCxnSpPr>
              <p:nvPr/>
            </p:nvCxnSpPr>
            <p:spPr>
              <a:xfrm>
                <a:off x="0" y="826142"/>
                <a:ext cx="306807" cy="971743"/>
              </a:xfrm>
              <a:prstGeom prst="line">
                <a:avLst/>
              </a:prstGeom>
              <a:ln w="285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2465371" y="0"/>
                <a:ext cx="854987" cy="841866"/>
              </a:xfrm>
              <a:prstGeom prst="ellipse">
                <a:avLst/>
              </a:prstGeom>
              <a:no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5553475" y="226848"/>
                <a:ext cx="953682" cy="329640"/>
              </a:xfrm>
              <a:prstGeom prst="line">
                <a:avLst/>
              </a:prstGeom>
              <a:ln w="28575"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5624825" y="-171227"/>
                <a:ext cx="1025032" cy="284651"/>
              </a:xfrm>
              <a:prstGeom prst="line">
                <a:avLst/>
              </a:prstGeom>
              <a:ln w="285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6475264" y="133767"/>
                <a:ext cx="716857" cy="850790"/>
              </a:xfrm>
              <a:prstGeom prst="ellipse">
                <a:avLst/>
              </a:prstGeom>
              <a:no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3" name="Picture 2" descr="Internet-Explorer-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9055" y="0"/>
            <a:ext cx="2060243" cy="2060243"/>
          </a:xfrm>
          <a:prstGeom prst="rect">
            <a:avLst/>
          </a:prstGeom>
        </p:spPr>
      </p:pic>
    </p:spTree>
    <p:extLst>
      <p:ext uri="{BB962C8B-B14F-4D97-AF65-F5344CB8AC3E}">
        <p14:creationId xmlns:p14="http://schemas.microsoft.com/office/powerpoint/2010/main" val="4247719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17354"/>
            <a:ext cx="10515600" cy="1325563"/>
          </a:xfrm>
        </p:spPr>
        <p:txBody>
          <a:bodyPr/>
          <a:lstStyle/>
          <a:p>
            <a:pPr>
              <a:defRPr/>
            </a:pPr>
            <a:r>
              <a:rPr lang="en-US" b="1" dirty="0">
                <a:solidFill>
                  <a:srgbClr val="16C8FF"/>
                </a:solidFill>
                <a:ea typeface="+mj-ea"/>
              </a:rPr>
              <a:t>The client/server model</a:t>
            </a:r>
          </a:p>
        </p:txBody>
      </p:sp>
      <p:sp>
        <p:nvSpPr>
          <p:cNvPr id="8195" name="Content Placeholder 2"/>
          <p:cNvSpPr>
            <a:spLocks noGrp="1"/>
          </p:cNvSpPr>
          <p:nvPr>
            <p:ph idx="1"/>
          </p:nvPr>
        </p:nvSpPr>
        <p:spPr>
          <a:xfrm>
            <a:off x="838200" y="2350243"/>
            <a:ext cx="10515600" cy="4351338"/>
          </a:xfrm>
        </p:spPr>
        <p:txBody>
          <a:bodyPr/>
          <a:lstStyle/>
          <a:p>
            <a:pPr eaLnBrk="1" hangingPunct="1"/>
            <a:r>
              <a:rPr lang="en-US" altLang="en-US" dirty="0" smtClean="0"/>
              <a:t>The server is more powerful than the individual computers, or clients, connected it. </a:t>
            </a:r>
          </a:p>
          <a:p>
            <a:pPr eaLnBrk="1" hangingPunct="1"/>
            <a:r>
              <a:rPr lang="en-US" altLang="en-US" dirty="0" smtClean="0"/>
              <a:t>The server is responsible for storing and presenting information. </a:t>
            </a:r>
          </a:p>
          <a:p>
            <a:pPr eaLnBrk="1" hangingPunct="1"/>
            <a:r>
              <a:rPr lang="en-US" altLang="en-US" dirty="0" smtClean="0"/>
              <a:t>Client/server model processes information as follows:</a:t>
            </a:r>
          </a:p>
          <a:p>
            <a:pPr marL="868363" lvl="1" indent="-457200">
              <a:buFont typeface="Rockwell" panose="02060603020205020403" pitchFamily="18" charset="0"/>
              <a:buAutoNum type="arabicPeriod"/>
            </a:pPr>
            <a:r>
              <a:rPr lang="en-US" altLang="en-US" dirty="0" smtClean="0"/>
              <a:t>A client requests information from a shared file stored on the server</a:t>
            </a:r>
          </a:p>
          <a:p>
            <a:pPr marL="868363" lvl="1" indent="-457200">
              <a:buFont typeface="Rockwell" panose="02060603020205020403" pitchFamily="18" charset="0"/>
              <a:buAutoNum type="arabicPeriod"/>
            </a:pPr>
            <a:r>
              <a:rPr lang="en-US" altLang="en-US" dirty="0" smtClean="0"/>
              <a:t>The server processes the request, locates the requested information and sends the information to the client</a:t>
            </a:r>
          </a:p>
          <a:p>
            <a:pPr marL="868363" lvl="1" indent="-457200">
              <a:buFont typeface="Rockwell" panose="02060603020205020403" pitchFamily="18" charset="0"/>
              <a:buAutoNum type="arabicPeriod"/>
            </a:pPr>
            <a:r>
              <a:rPr lang="en-US" altLang="en-US" dirty="0" smtClean="0"/>
              <a:t>The client uses or processes the data as needed</a:t>
            </a:r>
          </a:p>
        </p:txBody>
      </p:sp>
      <p:grpSp>
        <p:nvGrpSpPr>
          <p:cNvPr id="30" name="Group 29"/>
          <p:cNvGrpSpPr/>
          <p:nvPr/>
        </p:nvGrpSpPr>
        <p:grpSpPr>
          <a:xfrm>
            <a:off x="-593554" y="-603659"/>
            <a:ext cx="7785675" cy="3029375"/>
            <a:chOff x="-593554" y="-603659"/>
            <a:chExt cx="7785675" cy="3029375"/>
          </a:xfrm>
        </p:grpSpPr>
        <p:sp>
          <p:nvSpPr>
            <p:cNvPr id="31" name="Oval 30"/>
            <p:cNvSpPr/>
            <p:nvPr/>
          </p:nvSpPr>
          <p:spPr>
            <a:xfrm>
              <a:off x="4410673" y="-603659"/>
              <a:ext cx="1187107" cy="1207317"/>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 name="Group 31"/>
            <p:cNvGrpSpPr/>
            <p:nvPr/>
          </p:nvGrpSpPr>
          <p:grpSpPr>
            <a:xfrm>
              <a:off x="-593554" y="-246741"/>
              <a:ext cx="7785675" cy="2672457"/>
              <a:chOff x="-593554" y="-246741"/>
              <a:chExt cx="7785675" cy="2672457"/>
            </a:xfrm>
          </p:grpSpPr>
          <p:sp>
            <p:nvSpPr>
              <p:cNvPr id="33" name="Oval 32"/>
              <p:cNvSpPr/>
              <p:nvPr/>
            </p:nvSpPr>
            <p:spPr>
              <a:xfrm>
                <a:off x="-593554" y="-246741"/>
                <a:ext cx="1187107" cy="1118265"/>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553818" y="245674"/>
                <a:ext cx="1929176" cy="282276"/>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0" y="1797885"/>
                <a:ext cx="613613" cy="627831"/>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p:cNvCxnSpPr/>
              <p:nvPr/>
            </p:nvCxnSpPr>
            <p:spPr>
              <a:xfrm flipV="1">
                <a:off x="3317643" y="214034"/>
                <a:ext cx="1091812" cy="226847"/>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a:endCxn id="35" idx="0"/>
              </p:cNvCxnSpPr>
              <p:nvPr/>
            </p:nvCxnSpPr>
            <p:spPr>
              <a:xfrm>
                <a:off x="0" y="826142"/>
                <a:ext cx="306807" cy="971743"/>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2465371" y="0"/>
                <a:ext cx="854987" cy="841866"/>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Connector 38"/>
              <p:cNvCxnSpPr/>
              <p:nvPr/>
            </p:nvCxnSpPr>
            <p:spPr>
              <a:xfrm>
                <a:off x="5553475" y="226848"/>
                <a:ext cx="953682" cy="329640"/>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5624825" y="-171227"/>
                <a:ext cx="1025032" cy="284651"/>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6475264" y="133767"/>
                <a:ext cx="716857" cy="850790"/>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3" name="Picture 2"/>
          <p:cNvPicPr>
            <a:picLocks noChangeAspect="1"/>
          </p:cNvPicPr>
          <p:nvPr/>
        </p:nvPicPr>
        <p:blipFill>
          <a:blip r:embed="rId2"/>
          <a:stretch>
            <a:fillRect/>
          </a:stretch>
        </p:blipFill>
        <p:spPr>
          <a:xfrm>
            <a:off x="7385800" y="0"/>
            <a:ext cx="4806199" cy="1884030"/>
          </a:xfrm>
          <a:prstGeom prst="rect">
            <a:avLst/>
          </a:prstGeom>
        </p:spPr>
      </p:pic>
    </p:spTree>
    <p:extLst>
      <p:ext uri="{BB962C8B-B14F-4D97-AF65-F5344CB8AC3E}">
        <p14:creationId xmlns:p14="http://schemas.microsoft.com/office/powerpoint/2010/main" val="8080455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0593" y="751686"/>
            <a:ext cx="10515600" cy="1325563"/>
          </a:xfrm>
        </p:spPr>
        <p:txBody>
          <a:bodyPr>
            <a:normAutofit/>
          </a:bodyPr>
          <a:lstStyle/>
          <a:p>
            <a:pPr>
              <a:defRPr/>
            </a:pPr>
            <a:r>
              <a:rPr lang="en-US" b="1" dirty="0" smtClean="0">
                <a:solidFill>
                  <a:srgbClr val="16C8FF"/>
                </a:solidFill>
                <a:ea typeface="+mj-ea"/>
              </a:rPr>
              <a:t>Client/server relationshi</a:t>
            </a:r>
            <a:r>
              <a:rPr lang="en-US" b="1" dirty="0">
                <a:solidFill>
                  <a:srgbClr val="16C8FF"/>
                </a:solidFill>
                <a:ea typeface="+mj-ea"/>
              </a:rPr>
              <a:t>p</a:t>
            </a:r>
          </a:p>
        </p:txBody>
      </p:sp>
      <p:pic>
        <p:nvPicPr>
          <p:cNvPr id="9219" name="Content Placeholder 3" descr="clientserver.gif"/>
          <p:cNvPicPr>
            <a:picLocks noGrp="1" noChangeAspect="1"/>
          </p:cNvPicPr>
          <p:nvPr>
            <p:ph idx="1"/>
          </p:nvPr>
        </p:nvPicPr>
        <p:blipFill>
          <a:blip r:embed="rId2">
            <a:extLst>
              <a:ext uri="{28A0092B-C50C-407E-A947-70E740481C1C}">
                <a14:useLocalDpi xmlns:a14="http://schemas.microsoft.com/office/drawing/2010/main" val="0"/>
              </a:ext>
            </a:extLst>
          </a:blip>
          <a:srcRect l="1746" r="1746"/>
          <a:stretch>
            <a:fillRect/>
          </a:stretch>
        </p:blipFill>
        <p:spPr>
          <a:xfrm>
            <a:off x="838200" y="1991294"/>
            <a:ext cx="10515600" cy="4351338"/>
          </a:xfrm>
          <a:ln w="57150" cmpd="thickThin">
            <a:solidFill>
              <a:srgbClr val="16C8FF"/>
            </a:solidFill>
          </a:ln>
        </p:spPr>
      </p:pic>
      <p:grpSp>
        <p:nvGrpSpPr>
          <p:cNvPr id="17" name="Group 16"/>
          <p:cNvGrpSpPr/>
          <p:nvPr/>
        </p:nvGrpSpPr>
        <p:grpSpPr>
          <a:xfrm>
            <a:off x="-593554" y="-603659"/>
            <a:ext cx="7785675" cy="3029375"/>
            <a:chOff x="-593554" y="-603659"/>
            <a:chExt cx="7785675" cy="3029375"/>
          </a:xfrm>
        </p:grpSpPr>
        <p:sp>
          <p:nvSpPr>
            <p:cNvPr id="18" name="Oval 17"/>
            <p:cNvSpPr/>
            <p:nvPr/>
          </p:nvSpPr>
          <p:spPr>
            <a:xfrm>
              <a:off x="4410673" y="-603659"/>
              <a:ext cx="1187107" cy="1207317"/>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593554" y="-246741"/>
              <a:ext cx="7785675" cy="2672457"/>
              <a:chOff x="-593554" y="-246741"/>
              <a:chExt cx="7785675" cy="2672457"/>
            </a:xfrm>
          </p:grpSpPr>
          <p:sp>
            <p:nvSpPr>
              <p:cNvPr id="20" name="Oval 19"/>
              <p:cNvSpPr/>
              <p:nvPr/>
            </p:nvSpPr>
            <p:spPr>
              <a:xfrm>
                <a:off x="-593554" y="-246741"/>
                <a:ext cx="1187107" cy="1118265"/>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553818" y="245674"/>
                <a:ext cx="1929176" cy="282276"/>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0" y="1797885"/>
                <a:ext cx="613613" cy="627831"/>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3317643" y="214034"/>
                <a:ext cx="1091812" cy="226847"/>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2" idx="0"/>
              </p:cNvCxnSpPr>
              <p:nvPr/>
            </p:nvCxnSpPr>
            <p:spPr>
              <a:xfrm>
                <a:off x="0" y="826142"/>
                <a:ext cx="306807" cy="971743"/>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2465371" y="0"/>
                <a:ext cx="854987" cy="841866"/>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5553475" y="226848"/>
                <a:ext cx="953682" cy="329640"/>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5624825" y="-171227"/>
                <a:ext cx="1025032" cy="284651"/>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6475264" y="133767"/>
                <a:ext cx="716857" cy="850790"/>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721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49760"/>
            <a:ext cx="10515600" cy="1325563"/>
          </a:xfrm>
        </p:spPr>
        <p:txBody>
          <a:bodyPr/>
          <a:lstStyle/>
          <a:p>
            <a:pPr>
              <a:defRPr/>
            </a:pPr>
            <a:r>
              <a:rPr lang="en-US" b="1" dirty="0">
                <a:solidFill>
                  <a:srgbClr val="16C8FF"/>
                </a:solidFill>
                <a:ea typeface="+mj-ea"/>
              </a:rPr>
              <a:t>The client/server model</a:t>
            </a:r>
          </a:p>
        </p:txBody>
      </p:sp>
      <p:sp>
        <p:nvSpPr>
          <p:cNvPr id="3" name="Content Placeholder 2"/>
          <p:cNvSpPr>
            <a:spLocks noGrp="1"/>
          </p:cNvSpPr>
          <p:nvPr>
            <p:ph idx="1"/>
          </p:nvPr>
        </p:nvSpPr>
        <p:spPr>
          <a:xfrm>
            <a:off x="985887" y="2122366"/>
            <a:ext cx="10293332" cy="4540371"/>
          </a:xfrm>
        </p:spPr>
        <p:txBody>
          <a:bodyPr rtlCol="0">
            <a:normAutofit fontScale="92500" lnSpcReduction="10000"/>
          </a:bodyPr>
          <a:lstStyle/>
          <a:p>
            <a:pPr>
              <a:defRPr/>
            </a:pPr>
            <a:r>
              <a:rPr lang="en-US" dirty="0" smtClean="0">
                <a:ea typeface="+mn-ea"/>
              </a:rPr>
              <a:t>In a client/server environment, client programs run on the computer nodes and interact with a server program running on the server. </a:t>
            </a:r>
          </a:p>
          <a:p>
            <a:pPr>
              <a:defRPr/>
            </a:pPr>
            <a:r>
              <a:rPr lang="en-US" dirty="0" smtClean="0">
                <a:ea typeface="+mn-ea"/>
              </a:rPr>
              <a:t>A network can accommodate more than one server.</a:t>
            </a:r>
          </a:p>
          <a:p>
            <a:pPr>
              <a:defRPr/>
            </a:pPr>
            <a:r>
              <a:rPr lang="en-US" dirty="0" smtClean="0">
                <a:ea typeface="+mn-ea"/>
              </a:rPr>
              <a:t>Specific servers can be dedicated to making certain resources available to clients. </a:t>
            </a:r>
          </a:p>
          <a:p>
            <a:pPr>
              <a:defRPr/>
            </a:pPr>
            <a:r>
              <a:rPr lang="en-US" dirty="0" smtClean="0">
                <a:ea typeface="+mn-ea"/>
              </a:rPr>
              <a:t>These resources can included printers, applications and documents. </a:t>
            </a:r>
          </a:p>
          <a:p>
            <a:pPr>
              <a:defRPr/>
            </a:pPr>
            <a:r>
              <a:rPr lang="en-US" dirty="0" smtClean="0">
                <a:ea typeface="+mn-ea"/>
              </a:rPr>
              <a:t>Types of servers include:</a:t>
            </a:r>
          </a:p>
          <a:p>
            <a:pPr marL="640080" lvl="1">
              <a:defRPr/>
            </a:pPr>
            <a:r>
              <a:rPr lang="en-US" dirty="0" smtClean="0">
                <a:ea typeface="+mn-ea"/>
              </a:rPr>
              <a:t>Network servers, which manage the flow of data between them and client nodes</a:t>
            </a:r>
          </a:p>
          <a:p>
            <a:pPr marL="640080" lvl="1">
              <a:defRPr/>
            </a:pPr>
            <a:r>
              <a:rPr lang="en-US" dirty="0" smtClean="0">
                <a:ea typeface="+mn-ea"/>
              </a:rPr>
              <a:t>Print servers, which store shared data</a:t>
            </a:r>
          </a:p>
          <a:p>
            <a:pPr marL="640080" lvl="1">
              <a:defRPr/>
            </a:pPr>
            <a:r>
              <a:rPr lang="en-US" dirty="0" smtClean="0">
                <a:ea typeface="+mn-ea"/>
              </a:rPr>
              <a:t>Web servers, which manage access to the World Wide Web</a:t>
            </a:r>
          </a:p>
          <a:p>
            <a:pPr marL="640080" lvl="1">
              <a:defRPr/>
            </a:pPr>
            <a:r>
              <a:rPr lang="en-US" dirty="0" smtClean="0">
                <a:ea typeface="+mn-ea"/>
              </a:rPr>
              <a:t>Email severs which manage electronic mail</a:t>
            </a:r>
          </a:p>
          <a:p>
            <a:pPr>
              <a:defRPr/>
            </a:pPr>
            <a:endParaRPr lang="en-US" dirty="0" smtClean="0">
              <a:ea typeface="+mn-ea"/>
            </a:endParaRPr>
          </a:p>
        </p:txBody>
      </p:sp>
      <p:grpSp>
        <p:nvGrpSpPr>
          <p:cNvPr id="17" name="Group 16"/>
          <p:cNvGrpSpPr/>
          <p:nvPr/>
        </p:nvGrpSpPr>
        <p:grpSpPr>
          <a:xfrm>
            <a:off x="-593554" y="-603659"/>
            <a:ext cx="7785675" cy="3029375"/>
            <a:chOff x="-593554" y="-603659"/>
            <a:chExt cx="7785675" cy="3029375"/>
          </a:xfrm>
        </p:grpSpPr>
        <p:sp>
          <p:nvSpPr>
            <p:cNvPr id="18" name="Oval 17"/>
            <p:cNvSpPr/>
            <p:nvPr/>
          </p:nvSpPr>
          <p:spPr>
            <a:xfrm>
              <a:off x="4410673" y="-603659"/>
              <a:ext cx="1187107" cy="1207317"/>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593554" y="-246741"/>
              <a:ext cx="7785675" cy="2672457"/>
              <a:chOff x="-593554" y="-246741"/>
              <a:chExt cx="7785675" cy="2672457"/>
            </a:xfrm>
          </p:grpSpPr>
          <p:sp>
            <p:nvSpPr>
              <p:cNvPr id="20" name="Oval 19"/>
              <p:cNvSpPr/>
              <p:nvPr/>
            </p:nvSpPr>
            <p:spPr>
              <a:xfrm>
                <a:off x="-593554" y="-246741"/>
                <a:ext cx="1187107" cy="1118265"/>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553818" y="245674"/>
                <a:ext cx="1929176" cy="282276"/>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0" y="1797885"/>
                <a:ext cx="613613" cy="627831"/>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3317643" y="214034"/>
                <a:ext cx="1091812" cy="226847"/>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2" idx="0"/>
              </p:cNvCxnSpPr>
              <p:nvPr/>
            </p:nvCxnSpPr>
            <p:spPr>
              <a:xfrm>
                <a:off x="0" y="826142"/>
                <a:ext cx="306807" cy="971743"/>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2465371" y="0"/>
                <a:ext cx="854987" cy="841866"/>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5553475" y="226848"/>
                <a:ext cx="953682" cy="329640"/>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5624825" y="-171227"/>
                <a:ext cx="1025032" cy="284651"/>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6475264" y="133767"/>
                <a:ext cx="716857" cy="850790"/>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29" name="Picture 28" descr="img1_server_cli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920" y="0"/>
            <a:ext cx="3102080" cy="1861248"/>
          </a:xfrm>
          <a:prstGeom prst="rect">
            <a:avLst/>
          </a:prstGeom>
        </p:spPr>
      </p:pic>
    </p:spTree>
    <p:extLst>
      <p:ext uri="{BB962C8B-B14F-4D97-AF65-F5344CB8AC3E}">
        <p14:creationId xmlns:p14="http://schemas.microsoft.com/office/powerpoint/2010/main" val="3222937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8329" y="1100433"/>
            <a:ext cx="10515600" cy="1325563"/>
          </a:xfrm>
        </p:spPr>
        <p:txBody>
          <a:bodyPr/>
          <a:lstStyle/>
          <a:p>
            <a:pPr>
              <a:defRPr/>
            </a:pPr>
            <a:r>
              <a:rPr lang="en-US" b="1" dirty="0" smtClean="0">
                <a:solidFill>
                  <a:srgbClr val="16C8FF"/>
                </a:solidFill>
                <a:ea typeface="+mj-ea"/>
              </a:rPr>
              <a:t>Client/server model example</a:t>
            </a:r>
            <a:endParaRPr lang="en-US" b="1" dirty="0">
              <a:solidFill>
                <a:srgbClr val="16C8FF"/>
              </a:solidFill>
              <a:ea typeface="+mj-ea"/>
            </a:endParaRPr>
          </a:p>
        </p:txBody>
      </p:sp>
      <p:sp>
        <p:nvSpPr>
          <p:cNvPr id="11267" name="Content Placeholder 2"/>
          <p:cNvSpPr>
            <a:spLocks noGrp="1"/>
          </p:cNvSpPr>
          <p:nvPr>
            <p:ph idx="1"/>
          </p:nvPr>
        </p:nvSpPr>
        <p:spPr>
          <a:xfrm>
            <a:off x="838200" y="2506662"/>
            <a:ext cx="10515600" cy="4351338"/>
          </a:xfrm>
        </p:spPr>
        <p:txBody>
          <a:bodyPr/>
          <a:lstStyle/>
          <a:p>
            <a:pPr eaLnBrk="1" hangingPunct="1"/>
            <a:r>
              <a:rPr lang="en-US" altLang="en-US" dirty="0" smtClean="0"/>
              <a:t>Email is a technology that uses the client/server model.</a:t>
            </a:r>
          </a:p>
          <a:p>
            <a:pPr eaLnBrk="1" hangingPunct="1"/>
            <a:r>
              <a:rPr lang="en-US" altLang="en-US" dirty="0" smtClean="0"/>
              <a:t>To use email you must</a:t>
            </a:r>
          </a:p>
          <a:p>
            <a:pPr lvl="1" eaLnBrk="1" hangingPunct="1"/>
            <a:r>
              <a:rPr lang="en-US" altLang="en-US" dirty="0" smtClean="0"/>
              <a:t>Install and configure an email client/program on your computer</a:t>
            </a:r>
          </a:p>
          <a:p>
            <a:pPr lvl="1" eaLnBrk="1" hangingPunct="1"/>
            <a:r>
              <a:rPr lang="en-US" altLang="en-US" dirty="0" smtClean="0"/>
              <a:t>You can type an email, edit it repeatedly before sending, and work offline until your ready to access the network connection (Internet) and send</a:t>
            </a:r>
          </a:p>
          <a:p>
            <a:pPr lvl="1" eaLnBrk="1" hangingPunct="1"/>
            <a:r>
              <a:rPr lang="en-US" altLang="en-US" dirty="0" smtClean="0"/>
              <a:t>When you send the message, the email client computer connects to the network or Internet, transmit the message to an email server, and close the connection,</a:t>
            </a:r>
          </a:p>
          <a:p>
            <a:pPr lvl="1" eaLnBrk="1" hangingPunct="1"/>
            <a:r>
              <a:rPr lang="en-US" altLang="en-US" dirty="0" smtClean="0"/>
              <a:t>The message recipient can connect to his or her email server through a network or the Internet to retrieve the message</a:t>
            </a:r>
          </a:p>
          <a:p>
            <a:pPr lvl="1" eaLnBrk="1" hangingPunct="1"/>
            <a:endParaRPr lang="en-US" altLang="en-US" dirty="0" smtClean="0"/>
          </a:p>
          <a:p>
            <a:pPr lvl="1" eaLnBrk="1" hangingPunct="1"/>
            <a:endParaRPr lang="en-US" altLang="en-US" dirty="0" smtClean="0"/>
          </a:p>
        </p:txBody>
      </p:sp>
      <p:grpSp>
        <p:nvGrpSpPr>
          <p:cNvPr id="17" name="Group 16"/>
          <p:cNvGrpSpPr/>
          <p:nvPr/>
        </p:nvGrpSpPr>
        <p:grpSpPr>
          <a:xfrm>
            <a:off x="-593554" y="-603659"/>
            <a:ext cx="7785675" cy="3029375"/>
            <a:chOff x="-593554" y="-603659"/>
            <a:chExt cx="7785675" cy="3029375"/>
          </a:xfrm>
        </p:grpSpPr>
        <p:sp>
          <p:nvSpPr>
            <p:cNvPr id="18" name="Oval 17"/>
            <p:cNvSpPr/>
            <p:nvPr/>
          </p:nvSpPr>
          <p:spPr>
            <a:xfrm>
              <a:off x="4410673" y="-603659"/>
              <a:ext cx="1187107" cy="1207317"/>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593554" y="-246741"/>
              <a:ext cx="7785675" cy="2672457"/>
              <a:chOff x="-593554" y="-246741"/>
              <a:chExt cx="7785675" cy="2672457"/>
            </a:xfrm>
          </p:grpSpPr>
          <p:sp>
            <p:nvSpPr>
              <p:cNvPr id="20" name="Oval 19"/>
              <p:cNvSpPr/>
              <p:nvPr/>
            </p:nvSpPr>
            <p:spPr>
              <a:xfrm>
                <a:off x="-593554" y="-246741"/>
                <a:ext cx="1187107" cy="1118265"/>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553818" y="245674"/>
                <a:ext cx="1929176" cy="282276"/>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0" y="1797885"/>
                <a:ext cx="613613" cy="627831"/>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3317643" y="214034"/>
                <a:ext cx="1091812" cy="226847"/>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2" idx="0"/>
              </p:cNvCxnSpPr>
              <p:nvPr/>
            </p:nvCxnSpPr>
            <p:spPr>
              <a:xfrm>
                <a:off x="0" y="826142"/>
                <a:ext cx="306807" cy="971743"/>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2465371" y="0"/>
                <a:ext cx="854987" cy="841866"/>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5553475" y="226848"/>
                <a:ext cx="953682" cy="329640"/>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5624825" y="-171227"/>
                <a:ext cx="1025032" cy="284651"/>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6475264" y="133767"/>
                <a:ext cx="716857" cy="850790"/>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196355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30" y="664772"/>
            <a:ext cx="10515600" cy="1325563"/>
          </a:xfrm>
        </p:spPr>
        <p:txBody>
          <a:bodyPr/>
          <a:lstStyle/>
          <a:p>
            <a:r>
              <a:rPr lang="en-US" b="1" dirty="0" smtClean="0">
                <a:solidFill>
                  <a:srgbClr val="16C8FF"/>
                </a:solidFill>
              </a:rPr>
              <a:t>Learning Targets</a:t>
            </a:r>
            <a:endParaRPr lang="en-US" b="1" dirty="0">
              <a:solidFill>
                <a:srgbClr val="16C8FF"/>
              </a:solidFill>
            </a:endParaRPr>
          </a:p>
        </p:txBody>
      </p:sp>
      <p:sp>
        <p:nvSpPr>
          <p:cNvPr id="3" name="Content Placeholder 2"/>
          <p:cNvSpPr>
            <a:spLocks noGrp="1"/>
          </p:cNvSpPr>
          <p:nvPr>
            <p:ph idx="1"/>
          </p:nvPr>
        </p:nvSpPr>
        <p:spPr>
          <a:xfrm>
            <a:off x="838200" y="1825625"/>
            <a:ext cx="8280381" cy="4351338"/>
          </a:xfrm>
        </p:spPr>
        <p:txBody>
          <a:bodyPr>
            <a:normAutofit/>
          </a:bodyPr>
          <a:lstStyle/>
          <a:p>
            <a:r>
              <a:rPr lang="en-US" dirty="0" smtClean="0"/>
              <a:t>Explain </a:t>
            </a:r>
            <a:r>
              <a:rPr lang="en-US" dirty="0"/>
              <a:t>how to access and connect to the Internet. </a:t>
            </a:r>
          </a:p>
          <a:p>
            <a:r>
              <a:rPr lang="en-US" dirty="0" smtClean="0"/>
              <a:t>Describe </a:t>
            </a:r>
            <a:r>
              <a:rPr lang="en-US" dirty="0"/>
              <a:t>the communication between two computers using simple networks. </a:t>
            </a:r>
            <a:endParaRPr lang="en-US" dirty="0" smtClean="0"/>
          </a:p>
          <a:p>
            <a:r>
              <a:rPr lang="en-US" dirty="0" smtClean="0"/>
              <a:t>Identify the six elements of how to connect to the Internet</a:t>
            </a:r>
            <a:endParaRPr lang="en-US" dirty="0"/>
          </a:p>
          <a:p>
            <a:r>
              <a:rPr lang="en-US" dirty="0" smtClean="0"/>
              <a:t>Describe the client/server model</a:t>
            </a:r>
            <a:endParaRPr lang="en-US" dirty="0"/>
          </a:p>
        </p:txBody>
      </p:sp>
      <p:grpSp>
        <p:nvGrpSpPr>
          <p:cNvPr id="4" name="Group 3"/>
          <p:cNvGrpSpPr/>
          <p:nvPr/>
        </p:nvGrpSpPr>
        <p:grpSpPr>
          <a:xfrm>
            <a:off x="-593554" y="-603659"/>
            <a:ext cx="7785675" cy="3029375"/>
            <a:chOff x="-593554" y="-603659"/>
            <a:chExt cx="7785675" cy="3029375"/>
          </a:xfrm>
        </p:grpSpPr>
        <p:sp>
          <p:nvSpPr>
            <p:cNvPr id="5" name="Oval 4"/>
            <p:cNvSpPr/>
            <p:nvPr/>
          </p:nvSpPr>
          <p:spPr>
            <a:xfrm>
              <a:off x="4410673" y="-603659"/>
              <a:ext cx="1187107" cy="1207317"/>
            </a:xfrm>
            <a:prstGeom prst="ellipse">
              <a:avLst/>
            </a:prstGeom>
            <a:no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593554" y="-246741"/>
              <a:ext cx="7785675" cy="2672457"/>
              <a:chOff x="-593554" y="-246741"/>
              <a:chExt cx="7785675" cy="2672457"/>
            </a:xfrm>
          </p:grpSpPr>
          <p:sp>
            <p:nvSpPr>
              <p:cNvPr id="7" name="Oval 6"/>
              <p:cNvSpPr/>
              <p:nvPr/>
            </p:nvSpPr>
            <p:spPr>
              <a:xfrm>
                <a:off x="-593554" y="-246741"/>
                <a:ext cx="1187107" cy="1118265"/>
              </a:xfrm>
              <a:prstGeom prst="ellipse">
                <a:avLst/>
              </a:prstGeom>
              <a:no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utoShape 2" descr="https://coursera.s3.amazonaws.com/topics/insidetheinternet/large-icon.png"/>
              <p:cNvSpPr>
                <a:spLocks noChangeAspect="1" noChangeArrowheads="1"/>
              </p:cNvSpPr>
              <p:nvPr/>
            </p:nvSpPr>
            <p:spPr bwMode="auto">
              <a:xfrm>
                <a:off x="4836161" y="-28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9" name="Straight Connector 8"/>
              <p:cNvCxnSpPr/>
              <p:nvPr/>
            </p:nvCxnSpPr>
            <p:spPr>
              <a:xfrm>
                <a:off x="553818" y="245674"/>
                <a:ext cx="1929176" cy="282276"/>
              </a:xfrm>
              <a:prstGeom prst="line">
                <a:avLst/>
              </a:prstGeom>
              <a:ln w="285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0" y="1797885"/>
                <a:ext cx="613613" cy="627831"/>
              </a:xfrm>
              <a:prstGeom prst="ellipse">
                <a:avLst/>
              </a:prstGeom>
              <a:no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3317643" y="214034"/>
                <a:ext cx="1091812" cy="226847"/>
              </a:xfrm>
              <a:prstGeom prst="line">
                <a:avLst/>
              </a:prstGeom>
              <a:ln w="28575"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endCxn id="10" idx="0"/>
              </p:cNvCxnSpPr>
              <p:nvPr/>
            </p:nvCxnSpPr>
            <p:spPr>
              <a:xfrm>
                <a:off x="0" y="826142"/>
                <a:ext cx="306807" cy="971743"/>
              </a:xfrm>
              <a:prstGeom prst="line">
                <a:avLst/>
              </a:prstGeom>
              <a:ln w="285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2465371" y="0"/>
                <a:ext cx="854987" cy="841866"/>
              </a:xfrm>
              <a:prstGeom prst="ellipse">
                <a:avLst/>
              </a:prstGeom>
              <a:no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5553475" y="226848"/>
                <a:ext cx="953682" cy="329640"/>
              </a:xfrm>
              <a:prstGeom prst="line">
                <a:avLst/>
              </a:prstGeom>
              <a:ln w="28575"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5624825" y="-171227"/>
                <a:ext cx="1025032" cy="284651"/>
              </a:xfrm>
              <a:prstGeom prst="line">
                <a:avLst/>
              </a:prstGeom>
              <a:ln w="285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6475264" y="133767"/>
                <a:ext cx="716857" cy="850790"/>
              </a:xfrm>
              <a:prstGeom prst="ellipse">
                <a:avLst/>
              </a:prstGeom>
              <a:no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18" name="Picture 17" descr="checklist-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7012" y="163893"/>
            <a:ext cx="2528441" cy="3476607"/>
          </a:xfrm>
          <a:prstGeom prst="rect">
            <a:avLst/>
          </a:prstGeom>
        </p:spPr>
      </p:pic>
    </p:spTree>
    <p:extLst>
      <p:ext uri="{BB962C8B-B14F-4D97-AF65-F5344CB8AC3E}">
        <p14:creationId xmlns:p14="http://schemas.microsoft.com/office/powerpoint/2010/main" val="3078190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519" y="649469"/>
            <a:ext cx="10515600" cy="1325563"/>
          </a:xfrm>
        </p:spPr>
        <p:txBody>
          <a:bodyPr/>
          <a:lstStyle/>
          <a:p>
            <a:r>
              <a:rPr lang="en-US" b="1" dirty="0" smtClean="0">
                <a:solidFill>
                  <a:srgbClr val="18C2F8"/>
                </a:solidFill>
              </a:rPr>
              <a:t>Origin of the Internet</a:t>
            </a:r>
            <a:endParaRPr lang="en-US" b="1" dirty="0">
              <a:solidFill>
                <a:srgbClr val="18C2F8"/>
              </a:solidFill>
            </a:endParaRPr>
          </a:p>
        </p:txBody>
      </p:sp>
      <p:sp>
        <p:nvSpPr>
          <p:cNvPr id="3" name="Content Placeholder 2"/>
          <p:cNvSpPr>
            <a:spLocks noGrp="1"/>
          </p:cNvSpPr>
          <p:nvPr>
            <p:ph idx="1"/>
          </p:nvPr>
        </p:nvSpPr>
        <p:spPr>
          <a:xfrm>
            <a:off x="797857" y="1803803"/>
            <a:ext cx="10515600" cy="4351338"/>
          </a:xfrm>
        </p:spPr>
        <p:txBody>
          <a:bodyPr/>
          <a:lstStyle/>
          <a:p>
            <a:r>
              <a:rPr lang="en-US" dirty="0" smtClean="0"/>
              <a:t>The Internet is a vast </a:t>
            </a:r>
            <a:r>
              <a:rPr lang="en-US" b="1" u="sng" dirty="0" smtClean="0"/>
              <a:t>network</a:t>
            </a:r>
            <a:r>
              <a:rPr lang="en-US" dirty="0" smtClean="0"/>
              <a:t> of  computers (LANs and WANs) that electronically connects millions of people worldwide. </a:t>
            </a:r>
            <a:endParaRPr lang="en-US" dirty="0"/>
          </a:p>
        </p:txBody>
      </p:sp>
      <p:pic>
        <p:nvPicPr>
          <p:cNvPr id="4" name="9hIQjrMHTv4"/>
          <p:cNvPicPr>
            <a:picLocks noRot="1" noChangeAspect="1"/>
          </p:cNvPicPr>
          <p:nvPr>
            <a:videoFile r:link="rId1"/>
            <p:extLst>
              <p:ext uri="{DAA4B4D4-6D71-4841-9C94-3DE7FCFB9230}">
                <p14:media xmlns:p14="http://schemas.microsoft.com/office/powerpoint/2010/main" r:link="rId2"/>
              </p:ext>
            </p:extLst>
          </p:nvPr>
        </p:nvPicPr>
        <p:blipFill>
          <a:blip r:embed="rId5"/>
          <a:stretch>
            <a:fillRect/>
          </a:stretch>
        </p:blipFill>
        <p:spPr>
          <a:xfrm>
            <a:off x="726507" y="2966666"/>
            <a:ext cx="4572000" cy="2571750"/>
          </a:xfrm>
          <a:prstGeom prst="rect">
            <a:avLst/>
          </a:prstGeom>
        </p:spPr>
      </p:pic>
      <p:pic>
        <p:nvPicPr>
          <p:cNvPr id="3076" name="Picture 4" descr="https://coursera.s3.amazonaws.com/topics/insidetheinternet/large-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2640" y="7938"/>
            <a:ext cx="2499360" cy="1407248"/>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a:off x="-593554" y="-603659"/>
            <a:ext cx="7785675" cy="3029375"/>
            <a:chOff x="-593554" y="-603659"/>
            <a:chExt cx="7785675" cy="3029375"/>
          </a:xfrm>
        </p:grpSpPr>
        <p:sp>
          <p:nvSpPr>
            <p:cNvPr id="41" name="Oval 40"/>
            <p:cNvSpPr/>
            <p:nvPr/>
          </p:nvSpPr>
          <p:spPr>
            <a:xfrm>
              <a:off x="4410673" y="-603659"/>
              <a:ext cx="1187107" cy="1207317"/>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2" name="Group 41"/>
            <p:cNvGrpSpPr/>
            <p:nvPr/>
          </p:nvGrpSpPr>
          <p:grpSpPr>
            <a:xfrm>
              <a:off x="-593554" y="-246741"/>
              <a:ext cx="7785675" cy="2672457"/>
              <a:chOff x="-593554" y="-246741"/>
              <a:chExt cx="7785675" cy="2672457"/>
            </a:xfrm>
          </p:grpSpPr>
          <p:sp>
            <p:nvSpPr>
              <p:cNvPr id="43" name="Oval 42"/>
              <p:cNvSpPr/>
              <p:nvPr/>
            </p:nvSpPr>
            <p:spPr>
              <a:xfrm>
                <a:off x="-593554" y="-246741"/>
                <a:ext cx="1187107" cy="1118265"/>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553818" y="245674"/>
                <a:ext cx="1929176" cy="282276"/>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0" y="1797885"/>
                <a:ext cx="613613" cy="627831"/>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p:cNvCxnSpPr/>
              <p:nvPr/>
            </p:nvCxnSpPr>
            <p:spPr>
              <a:xfrm flipV="1">
                <a:off x="3317643" y="214034"/>
                <a:ext cx="1091812" cy="226847"/>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endCxn id="45" idx="0"/>
              </p:cNvCxnSpPr>
              <p:nvPr/>
            </p:nvCxnSpPr>
            <p:spPr>
              <a:xfrm>
                <a:off x="0" y="826142"/>
                <a:ext cx="306807" cy="971743"/>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2465371" y="0"/>
                <a:ext cx="854987" cy="841866"/>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 name="Straight Connector 48"/>
              <p:cNvCxnSpPr/>
              <p:nvPr/>
            </p:nvCxnSpPr>
            <p:spPr>
              <a:xfrm>
                <a:off x="5553475" y="226848"/>
                <a:ext cx="953682" cy="329640"/>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5624825" y="-171227"/>
                <a:ext cx="1025032" cy="284651"/>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6475264" y="133767"/>
                <a:ext cx="716857" cy="850790"/>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6" name="Picture 5" descr="Screen Shot 2015-01-25 at 6.53.29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5408" y="2962040"/>
            <a:ext cx="4752313" cy="2653499"/>
          </a:xfrm>
          <a:prstGeom prst="rect">
            <a:avLst/>
          </a:prstGeom>
        </p:spPr>
      </p:pic>
    </p:spTree>
    <p:extLst>
      <p:ext uri="{BB962C8B-B14F-4D97-AF65-F5344CB8AC3E}">
        <p14:creationId xmlns:p14="http://schemas.microsoft.com/office/powerpoint/2010/main" val="2214872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64655"/>
            <a:ext cx="10515600" cy="1325563"/>
          </a:xfrm>
        </p:spPr>
        <p:txBody>
          <a:bodyPr/>
          <a:lstStyle/>
          <a:p>
            <a:pPr algn="ctr"/>
            <a:r>
              <a:rPr lang="en-US" b="1" dirty="0" smtClean="0">
                <a:solidFill>
                  <a:srgbClr val="18C2F8"/>
                </a:solidFill>
              </a:rPr>
              <a:t>Creation of the Internet</a:t>
            </a:r>
            <a:endParaRPr lang="en-US" b="1" dirty="0">
              <a:solidFill>
                <a:srgbClr val="18C2F8"/>
              </a:solidFill>
            </a:endParaRPr>
          </a:p>
        </p:txBody>
      </p:sp>
      <p:sp>
        <p:nvSpPr>
          <p:cNvPr id="3" name="Content Placeholder 2"/>
          <p:cNvSpPr>
            <a:spLocks noGrp="1"/>
          </p:cNvSpPr>
          <p:nvPr>
            <p:ph idx="1"/>
          </p:nvPr>
        </p:nvSpPr>
        <p:spPr/>
        <p:txBody>
          <a:bodyPr/>
          <a:lstStyle/>
          <a:p>
            <a:r>
              <a:rPr lang="en-US" dirty="0" smtClean="0"/>
              <a:t>3 separate inventions created the Internet.</a:t>
            </a:r>
          </a:p>
          <a:p>
            <a:pPr lvl="1"/>
            <a:r>
              <a:rPr lang="en-US" dirty="0" smtClean="0"/>
              <a:t>ARPANET-US</a:t>
            </a:r>
          </a:p>
          <a:p>
            <a:pPr lvl="1"/>
            <a:r>
              <a:rPr lang="en-US" dirty="0" smtClean="0"/>
              <a:t>NPL-Britain</a:t>
            </a:r>
          </a:p>
          <a:p>
            <a:pPr lvl="1"/>
            <a:r>
              <a:rPr lang="en-US" dirty="0" smtClean="0"/>
              <a:t>CYCLADES-French</a:t>
            </a:r>
          </a:p>
        </p:txBody>
      </p:sp>
      <p:pic>
        <p:nvPicPr>
          <p:cNvPr id="4" name="Picture 2" descr="http://fastersolutions.com/wp-lib/wp-content/uploads/2011/10/iStock_000017122593X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2675" y="185497"/>
            <a:ext cx="1568194" cy="1563675"/>
          </a:xfrm>
          <a:prstGeom prst="rect">
            <a:avLst/>
          </a:prstGeom>
          <a:noFill/>
          <a:ln w="76200" cmpd="tri">
            <a:solidFill>
              <a:srgbClr val="16C8FF"/>
            </a:solidFill>
            <a:prstDash val="solid"/>
          </a:ln>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593554" y="-603659"/>
            <a:ext cx="7785675" cy="3029375"/>
            <a:chOff x="-593554" y="-603659"/>
            <a:chExt cx="7785675" cy="3029375"/>
          </a:xfrm>
        </p:grpSpPr>
        <p:sp>
          <p:nvSpPr>
            <p:cNvPr id="40" name="Oval 39"/>
            <p:cNvSpPr/>
            <p:nvPr/>
          </p:nvSpPr>
          <p:spPr>
            <a:xfrm>
              <a:off x="4410673" y="-603659"/>
              <a:ext cx="1187107" cy="1207317"/>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1" name="Group 40"/>
            <p:cNvGrpSpPr/>
            <p:nvPr/>
          </p:nvGrpSpPr>
          <p:grpSpPr>
            <a:xfrm>
              <a:off x="-593554" y="-246741"/>
              <a:ext cx="7785675" cy="2672457"/>
              <a:chOff x="-593554" y="-246741"/>
              <a:chExt cx="7785675" cy="2672457"/>
            </a:xfrm>
          </p:grpSpPr>
          <p:sp>
            <p:nvSpPr>
              <p:cNvPr id="42" name="Oval 41"/>
              <p:cNvSpPr/>
              <p:nvPr/>
            </p:nvSpPr>
            <p:spPr>
              <a:xfrm>
                <a:off x="-593554" y="-246741"/>
                <a:ext cx="1187107" cy="1118265"/>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553818" y="245674"/>
                <a:ext cx="1929176" cy="282276"/>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0" y="1797885"/>
                <a:ext cx="613613" cy="627831"/>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p:cNvCxnSpPr/>
              <p:nvPr/>
            </p:nvCxnSpPr>
            <p:spPr>
              <a:xfrm flipV="1">
                <a:off x="3317643" y="214034"/>
                <a:ext cx="1091812" cy="226847"/>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endCxn id="45" idx="0"/>
              </p:cNvCxnSpPr>
              <p:nvPr/>
            </p:nvCxnSpPr>
            <p:spPr>
              <a:xfrm>
                <a:off x="0" y="826142"/>
                <a:ext cx="306807" cy="971743"/>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2465371" y="0"/>
                <a:ext cx="854987" cy="841866"/>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 name="Straight Connector 48"/>
              <p:cNvCxnSpPr/>
              <p:nvPr/>
            </p:nvCxnSpPr>
            <p:spPr>
              <a:xfrm>
                <a:off x="5553475" y="226848"/>
                <a:ext cx="953682" cy="329640"/>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5624825" y="-171227"/>
                <a:ext cx="1025032" cy="284651"/>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6475264" y="133767"/>
                <a:ext cx="716857" cy="850790"/>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5" name="Picture 4" descr="Screen Shot 2015-01-25 at 6.30.5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710" y="3776581"/>
            <a:ext cx="5092364" cy="2808757"/>
          </a:xfrm>
          <a:prstGeom prst="rect">
            <a:avLst/>
          </a:prstGeom>
        </p:spPr>
      </p:pic>
      <p:sp>
        <p:nvSpPr>
          <p:cNvPr id="6" name="TextBox 5"/>
          <p:cNvSpPr txBox="1"/>
          <p:nvPr/>
        </p:nvSpPr>
        <p:spPr>
          <a:xfrm>
            <a:off x="6183998" y="4542087"/>
            <a:ext cx="1780660" cy="1107996"/>
          </a:xfrm>
          <a:prstGeom prst="rect">
            <a:avLst/>
          </a:prstGeom>
          <a:noFill/>
        </p:spPr>
        <p:txBody>
          <a:bodyPr wrap="square" rtlCol="0">
            <a:spAutoFit/>
          </a:bodyPr>
          <a:lstStyle/>
          <a:p>
            <a:r>
              <a:rPr lang="en-US" sz="6600" dirty="0" smtClean="0"/>
              <a:t>=</a:t>
            </a:r>
            <a:endParaRPr lang="en-US" sz="6600" dirty="0"/>
          </a:p>
        </p:txBody>
      </p:sp>
      <p:pic>
        <p:nvPicPr>
          <p:cNvPr id="7" name="Picture 6"/>
          <p:cNvPicPr>
            <a:picLocks noChangeAspect="1"/>
          </p:cNvPicPr>
          <p:nvPr/>
        </p:nvPicPr>
        <p:blipFill>
          <a:blip r:embed="rId4"/>
          <a:stretch>
            <a:fillRect/>
          </a:stretch>
        </p:blipFill>
        <p:spPr>
          <a:xfrm>
            <a:off x="7289964" y="3976052"/>
            <a:ext cx="3584356" cy="2233078"/>
          </a:xfrm>
          <a:prstGeom prst="rect">
            <a:avLst/>
          </a:prstGeom>
        </p:spPr>
      </p:pic>
    </p:spTree>
    <p:extLst>
      <p:ext uri="{BB962C8B-B14F-4D97-AF65-F5344CB8AC3E}">
        <p14:creationId xmlns:p14="http://schemas.microsoft.com/office/powerpoint/2010/main" val="4259684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64655"/>
            <a:ext cx="10515600" cy="1325563"/>
          </a:xfrm>
        </p:spPr>
        <p:txBody>
          <a:bodyPr/>
          <a:lstStyle/>
          <a:p>
            <a:pPr algn="ctr"/>
            <a:r>
              <a:rPr lang="en-US" b="1" dirty="0" smtClean="0">
                <a:solidFill>
                  <a:srgbClr val="18C2F8"/>
                </a:solidFill>
              </a:rPr>
              <a:t>Creation of the Internet</a:t>
            </a:r>
            <a:endParaRPr lang="en-US" b="1" dirty="0">
              <a:solidFill>
                <a:srgbClr val="18C2F8"/>
              </a:solidFill>
            </a:endParaRPr>
          </a:p>
        </p:txBody>
      </p:sp>
      <p:sp>
        <p:nvSpPr>
          <p:cNvPr id="3" name="Content Placeholder 2"/>
          <p:cNvSpPr>
            <a:spLocks noGrp="1"/>
          </p:cNvSpPr>
          <p:nvPr>
            <p:ph idx="1"/>
          </p:nvPr>
        </p:nvSpPr>
        <p:spPr>
          <a:xfrm>
            <a:off x="838200" y="1768549"/>
            <a:ext cx="10515600" cy="4351338"/>
          </a:xfrm>
        </p:spPr>
        <p:txBody>
          <a:bodyPr>
            <a:normAutofit/>
          </a:bodyPr>
          <a:lstStyle/>
          <a:p>
            <a:r>
              <a:rPr lang="en-US" sz="2000" b="1" dirty="0"/>
              <a:t>ARPANET</a:t>
            </a:r>
            <a:r>
              <a:rPr lang="en-US" sz="2000" dirty="0"/>
              <a:t>-</a:t>
            </a:r>
            <a:r>
              <a:rPr lang="en-US" sz="2000" dirty="0" smtClean="0"/>
              <a:t>US</a:t>
            </a:r>
          </a:p>
          <a:p>
            <a:pPr lvl="1"/>
            <a:r>
              <a:rPr lang="en-US" sz="2000" dirty="0" smtClean="0"/>
              <a:t>Focused on </a:t>
            </a:r>
            <a:r>
              <a:rPr lang="en-US" sz="2000" dirty="0"/>
              <a:t>time-</a:t>
            </a:r>
            <a:r>
              <a:rPr lang="en-US" sz="2000" dirty="0" smtClean="0"/>
              <a:t>sharing (how to share data)</a:t>
            </a:r>
            <a:endParaRPr lang="en-US" sz="2000" dirty="0"/>
          </a:p>
          <a:p>
            <a:r>
              <a:rPr lang="en-US" sz="2000" b="1" dirty="0"/>
              <a:t>NPL</a:t>
            </a:r>
            <a:r>
              <a:rPr lang="en-US" sz="2000" dirty="0" smtClean="0"/>
              <a:t>-Britain</a:t>
            </a:r>
            <a:endParaRPr lang="en-US" sz="2000" dirty="0"/>
          </a:p>
          <a:p>
            <a:pPr lvl="1"/>
            <a:r>
              <a:rPr lang="en-US" sz="2000" dirty="0" smtClean="0"/>
              <a:t>Was a commercial network (money). </a:t>
            </a:r>
          </a:p>
          <a:p>
            <a:pPr lvl="1"/>
            <a:r>
              <a:rPr lang="en-US" sz="2000" dirty="0" smtClean="0"/>
              <a:t>Came </a:t>
            </a:r>
            <a:r>
              <a:rPr lang="en-US" sz="2000" dirty="0"/>
              <a:t>up with the idea of packet switching to avoid </a:t>
            </a:r>
            <a:r>
              <a:rPr lang="en-US" sz="2000" dirty="0" smtClean="0"/>
              <a:t>congestion </a:t>
            </a:r>
            <a:r>
              <a:rPr lang="en-US" sz="2000" dirty="0"/>
              <a:t>on a </a:t>
            </a:r>
            <a:r>
              <a:rPr lang="en-US" sz="2000" dirty="0" smtClean="0"/>
              <a:t>network</a:t>
            </a:r>
            <a:r>
              <a:rPr lang="en-US" sz="2000" dirty="0"/>
              <a:t> </a:t>
            </a:r>
          </a:p>
          <a:p>
            <a:pPr lvl="2"/>
            <a:r>
              <a:rPr lang="en-US" dirty="0" smtClean="0"/>
              <a:t>breaking </a:t>
            </a:r>
            <a:r>
              <a:rPr lang="en-US" dirty="0"/>
              <a:t>information into parts and put it together </a:t>
            </a:r>
            <a:r>
              <a:rPr lang="en-US" dirty="0" smtClean="0"/>
              <a:t>again when it gets the receiving computer </a:t>
            </a:r>
          </a:p>
          <a:p>
            <a:r>
              <a:rPr lang="en-US" sz="2000" b="1" dirty="0" smtClean="0"/>
              <a:t>Cyclades</a:t>
            </a:r>
            <a:r>
              <a:rPr lang="en-US" sz="2000" dirty="0"/>
              <a:t>-</a:t>
            </a:r>
            <a:r>
              <a:rPr lang="en-US" sz="2000" dirty="0" smtClean="0"/>
              <a:t>French</a:t>
            </a:r>
          </a:p>
          <a:p>
            <a:pPr lvl="1"/>
            <a:r>
              <a:rPr lang="en-US" sz="2000" dirty="0" smtClean="0"/>
              <a:t>focused </a:t>
            </a:r>
            <a:r>
              <a:rPr lang="en-US" sz="2000" dirty="0"/>
              <a:t>on direct connection between </a:t>
            </a:r>
            <a:r>
              <a:rPr lang="en-US" sz="2000" dirty="0" smtClean="0"/>
              <a:t>computers. </a:t>
            </a:r>
          </a:p>
          <a:p>
            <a:pPr lvl="1"/>
            <a:r>
              <a:rPr lang="en-US" sz="2000" dirty="0" smtClean="0"/>
              <a:t>Came </a:t>
            </a:r>
            <a:r>
              <a:rPr lang="en-US" sz="2000" dirty="0"/>
              <a:t>up with the word Internet.</a:t>
            </a:r>
          </a:p>
        </p:txBody>
      </p:sp>
      <p:pic>
        <p:nvPicPr>
          <p:cNvPr id="4" name="Picture 2" descr="http://fastersolutions.com/wp-lib/wp-content/uploads/2011/10/iStock_000017122593X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2675" y="185497"/>
            <a:ext cx="1568194" cy="1563675"/>
          </a:xfrm>
          <a:prstGeom prst="rect">
            <a:avLst/>
          </a:prstGeom>
          <a:noFill/>
          <a:ln w="76200" cmpd="tri">
            <a:solidFill>
              <a:srgbClr val="16C8FF"/>
            </a:solidFill>
            <a:prstDash val="solid"/>
          </a:ln>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593554" y="-603659"/>
            <a:ext cx="7785675" cy="3029375"/>
            <a:chOff x="-593554" y="-603659"/>
            <a:chExt cx="7785675" cy="3029375"/>
          </a:xfrm>
        </p:grpSpPr>
        <p:sp>
          <p:nvSpPr>
            <p:cNvPr id="40" name="Oval 39"/>
            <p:cNvSpPr/>
            <p:nvPr/>
          </p:nvSpPr>
          <p:spPr>
            <a:xfrm>
              <a:off x="4410673" y="-603659"/>
              <a:ext cx="1187107" cy="1207317"/>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1" name="Group 40"/>
            <p:cNvGrpSpPr/>
            <p:nvPr/>
          </p:nvGrpSpPr>
          <p:grpSpPr>
            <a:xfrm>
              <a:off x="-593554" y="-246741"/>
              <a:ext cx="7785675" cy="2672457"/>
              <a:chOff x="-593554" y="-246741"/>
              <a:chExt cx="7785675" cy="2672457"/>
            </a:xfrm>
          </p:grpSpPr>
          <p:sp>
            <p:nvSpPr>
              <p:cNvPr id="42" name="Oval 41"/>
              <p:cNvSpPr/>
              <p:nvPr/>
            </p:nvSpPr>
            <p:spPr>
              <a:xfrm>
                <a:off x="-593554" y="-246741"/>
                <a:ext cx="1187107" cy="1118265"/>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553818" y="245674"/>
                <a:ext cx="1929176" cy="282276"/>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0" y="1797885"/>
                <a:ext cx="613613" cy="627831"/>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p:cNvCxnSpPr/>
              <p:nvPr/>
            </p:nvCxnSpPr>
            <p:spPr>
              <a:xfrm flipV="1">
                <a:off x="3317643" y="214034"/>
                <a:ext cx="1091812" cy="226847"/>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endCxn id="45" idx="0"/>
              </p:cNvCxnSpPr>
              <p:nvPr/>
            </p:nvCxnSpPr>
            <p:spPr>
              <a:xfrm>
                <a:off x="0" y="826142"/>
                <a:ext cx="306807" cy="971743"/>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2465371" y="0"/>
                <a:ext cx="854987" cy="841866"/>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 name="Straight Connector 48"/>
              <p:cNvCxnSpPr/>
              <p:nvPr/>
            </p:nvCxnSpPr>
            <p:spPr>
              <a:xfrm>
                <a:off x="5553475" y="226848"/>
                <a:ext cx="953682" cy="329640"/>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5624825" y="-171227"/>
                <a:ext cx="1025032" cy="284651"/>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6475264" y="133767"/>
                <a:ext cx="716857" cy="850790"/>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9" name="Picture 8"/>
          <p:cNvPicPr>
            <a:picLocks noChangeAspect="1"/>
          </p:cNvPicPr>
          <p:nvPr/>
        </p:nvPicPr>
        <p:blipFill>
          <a:blip r:embed="rId3"/>
          <a:stretch>
            <a:fillRect/>
          </a:stretch>
        </p:blipFill>
        <p:spPr>
          <a:xfrm>
            <a:off x="6989570" y="4840667"/>
            <a:ext cx="1881622" cy="1703418"/>
          </a:xfrm>
          <a:prstGeom prst="rect">
            <a:avLst/>
          </a:prstGeom>
        </p:spPr>
      </p:pic>
      <p:pic>
        <p:nvPicPr>
          <p:cNvPr id="10" name="Picture 9" descr="Screen Shot 2015-01-25 at 7.06.36 PM.png"/>
          <p:cNvPicPr>
            <a:picLocks noChangeAspect="1"/>
          </p:cNvPicPr>
          <p:nvPr/>
        </p:nvPicPr>
        <p:blipFill rotWithShape="1">
          <a:blip r:embed="rId4">
            <a:extLst>
              <a:ext uri="{28A0092B-C50C-407E-A947-70E740481C1C}">
                <a14:useLocalDpi xmlns:a14="http://schemas.microsoft.com/office/drawing/2010/main" val="0"/>
              </a:ext>
            </a:extLst>
          </a:blip>
          <a:srcRect l="27154" t="21249" r="4443"/>
          <a:stretch/>
        </p:blipFill>
        <p:spPr>
          <a:xfrm>
            <a:off x="1412738" y="5379382"/>
            <a:ext cx="2354564" cy="1478617"/>
          </a:xfrm>
          <a:prstGeom prst="rect">
            <a:avLst/>
          </a:prstGeom>
        </p:spPr>
      </p:pic>
      <p:pic>
        <p:nvPicPr>
          <p:cNvPr id="12" name="Picture 11" descr="Screen Shot 2015-01-25 at 7.10.07 PM.png"/>
          <p:cNvPicPr>
            <a:picLocks noChangeAspect="1"/>
          </p:cNvPicPr>
          <p:nvPr/>
        </p:nvPicPr>
        <p:blipFill rotWithShape="1">
          <a:blip r:embed="rId5">
            <a:extLst>
              <a:ext uri="{28A0092B-C50C-407E-A947-70E740481C1C}">
                <a14:useLocalDpi xmlns:a14="http://schemas.microsoft.com/office/drawing/2010/main" val="0"/>
              </a:ext>
            </a:extLst>
          </a:blip>
          <a:srcRect l="17843" t="22748" r="60520" b="33568"/>
          <a:stretch/>
        </p:blipFill>
        <p:spPr>
          <a:xfrm>
            <a:off x="10360079" y="4342798"/>
            <a:ext cx="1831921" cy="2311567"/>
          </a:xfrm>
          <a:prstGeom prst="rect">
            <a:avLst/>
          </a:prstGeom>
        </p:spPr>
      </p:pic>
    </p:spTree>
    <p:extLst>
      <p:ext uri="{BB962C8B-B14F-4D97-AF65-F5344CB8AC3E}">
        <p14:creationId xmlns:p14="http://schemas.microsoft.com/office/powerpoint/2010/main" val="2072662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9660" y="385265"/>
            <a:ext cx="10515600" cy="1325563"/>
          </a:xfrm>
        </p:spPr>
        <p:txBody>
          <a:bodyPr/>
          <a:lstStyle/>
          <a:p>
            <a:r>
              <a:rPr lang="en-US" b="1" dirty="0" smtClean="0">
                <a:solidFill>
                  <a:srgbClr val="16C8FF"/>
                </a:solidFill>
              </a:rPr>
              <a:t>Computer Networks</a:t>
            </a:r>
            <a:endParaRPr lang="en-US" b="1" dirty="0">
              <a:solidFill>
                <a:srgbClr val="16C8FF"/>
              </a:solidFill>
            </a:endParaRPr>
          </a:p>
        </p:txBody>
      </p:sp>
      <p:sp>
        <p:nvSpPr>
          <p:cNvPr id="3" name="Content Placeholder 2"/>
          <p:cNvSpPr>
            <a:spLocks noGrp="1"/>
          </p:cNvSpPr>
          <p:nvPr>
            <p:ph idx="1"/>
          </p:nvPr>
        </p:nvSpPr>
        <p:spPr>
          <a:xfrm>
            <a:off x="631148" y="2151956"/>
            <a:ext cx="5124941" cy="4351338"/>
          </a:xfrm>
        </p:spPr>
        <p:txBody>
          <a:bodyPr/>
          <a:lstStyle/>
          <a:p>
            <a:r>
              <a:rPr lang="en-US" sz="2200" b="1" u="sng" dirty="0" smtClean="0"/>
              <a:t>Local </a:t>
            </a:r>
            <a:r>
              <a:rPr lang="en-US" sz="2200" b="1" u="sng" dirty="0"/>
              <a:t>Area Network (LAN):</a:t>
            </a:r>
            <a:r>
              <a:rPr lang="en-US" sz="2200" b="1" dirty="0"/>
              <a:t> </a:t>
            </a:r>
            <a:r>
              <a:rPr lang="en-US" sz="2200" dirty="0"/>
              <a:t>A LAN is two or more connected computers sharing certain resources in a relatively small geographic location, often in the same building. Examples include home networks and office networks.</a:t>
            </a:r>
          </a:p>
        </p:txBody>
      </p:sp>
      <p:pic>
        <p:nvPicPr>
          <p:cNvPr id="4" name="Picture 3"/>
          <p:cNvPicPr>
            <a:picLocks noChangeAspect="1"/>
          </p:cNvPicPr>
          <p:nvPr/>
        </p:nvPicPr>
        <p:blipFill>
          <a:blip r:embed="rId2"/>
          <a:stretch>
            <a:fillRect/>
          </a:stretch>
        </p:blipFill>
        <p:spPr>
          <a:xfrm>
            <a:off x="1146162" y="4197147"/>
            <a:ext cx="2978672" cy="2507556"/>
          </a:xfrm>
          <a:prstGeom prst="rect">
            <a:avLst/>
          </a:prstGeom>
          <a:ln w="57150" cmpd="thickThin">
            <a:solidFill>
              <a:srgbClr val="16C8FF"/>
            </a:solidFill>
          </a:ln>
        </p:spPr>
      </p:pic>
      <p:sp>
        <p:nvSpPr>
          <p:cNvPr id="5" name="Content Placeholder 2"/>
          <p:cNvSpPr txBox="1">
            <a:spLocks/>
          </p:cNvSpPr>
          <p:nvPr/>
        </p:nvSpPr>
        <p:spPr>
          <a:xfrm>
            <a:off x="6360191" y="2130906"/>
            <a:ext cx="512494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u="sng" dirty="0"/>
              <a:t>Wide Area Network (WAN)</a:t>
            </a:r>
            <a:r>
              <a:rPr lang="en-US" sz="2200" b="1" dirty="0"/>
              <a:t>: </a:t>
            </a:r>
            <a:r>
              <a:rPr lang="en-US" sz="2200" dirty="0"/>
              <a:t>A WAN typically consists of two or more LANs. The computers are farther apart and are linked by telephone lines, dedicated telephone lines, or radio waves. The Internet is the largest Wide Area Network (WAN) in existence.</a:t>
            </a:r>
          </a:p>
        </p:txBody>
      </p:sp>
      <p:sp>
        <p:nvSpPr>
          <p:cNvPr id="6" name="TextBox 5"/>
          <p:cNvSpPr txBox="1"/>
          <p:nvPr/>
        </p:nvSpPr>
        <p:spPr>
          <a:xfrm>
            <a:off x="773002" y="1474530"/>
            <a:ext cx="10007585" cy="430887"/>
          </a:xfrm>
          <a:prstGeom prst="rect">
            <a:avLst/>
          </a:prstGeom>
          <a:noFill/>
        </p:spPr>
        <p:txBody>
          <a:bodyPr wrap="square" rtlCol="0">
            <a:spAutoFit/>
          </a:bodyPr>
          <a:lstStyle/>
          <a:p>
            <a:r>
              <a:rPr lang="en-US" sz="2200" dirty="0"/>
              <a:t>There are </a:t>
            </a:r>
            <a:r>
              <a:rPr lang="en-US" sz="2200" b="1" dirty="0"/>
              <a:t>two</a:t>
            </a:r>
            <a:r>
              <a:rPr lang="en-US" sz="2200" dirty="0"/>
              <a:t> main types of computer networks:</a:t>
            </a:r>
          </a:p>
        </p:txBody>
      </p:sp>
      <p:pic>
        <p:nvPicPr>
          <p:cNvPr id="7" name="Picture 6"/>
          <p:cNvPicPr>
            <a:picLocks noChangeAspect="1"/>
          </p:cNvPicPr>
          <p:nvPr/>
        </p:nvPicPr>
        <p:blipFill>
          <a:blip r:embed="rId3"/>
          <a:stretch>
            <a:fillRect/>
          </a:stretch>
        </p:blipFill>
        <p:spPr>
          <a:xfrm>
            <a:off x="7427292" y="4520923"/>
            <a:ext cx="3070506" cy="2212823"/>
          </a:xfrm>
          <a:prstGeom prst="rect">
            <a:avLst/>
          </a:prstGeom>
          <a:ln w="57150" cmpd="thickThin">
            <a:solidFill>
              <a:srgbClr val="16C8FF"/>
            </a:solidFill>
          </a:ln>
        </p:spPr>
      </p:pic>
      <p:grpSp>
        <p:nvGrpSpPr>
          <p:cNvPr id="21" name="Group 20"/>
          <p:cNvGrpSpPr/>
          <p:nvPr/>
        </p:nvGrpSpPr>
        <p:grpSpPr>
          <a:xfrm>
            <a:off x="-593554" y="-603659"/>
            <a:ext cx="7785675" cy="3029375"/>
            <a:chOff x="-593554" y="-603659"/>
            <a:chExt cx="7785675" cy="3029375"/>
          </a:xfrm>
        </p:grpSpPr>
        <p:sp>
          <p:nvSpPr>
            <p:cNvPr id="22" name="Oval 21"/>
            <p:cNvSpPr/>
            <p:nvPr/>
          </p:nvSpPr>
          <p:spPr>
            <a:xfrm>
              <a:off x="4410673" y="-603659"/>
              <a:ext cx="1187107" cy="1207317"/>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p:cNvGrpSpPr/>
            <p:nvPr/>
          </p:nvGrpSpPr>
          <p:grpSpPr>
            <a:xfrm>
              <a:off x="-593554" y="-246741"/>
              <a:ext cx="7785675" cy="2672457"/>
              <a:chOff x="-593554" y="-246741"/>
              <a:chExt cx="7785675" cy="2672457"/>
            </a:xfrm>
          </p:grpSpPr>
          <p:sp>
            <p:nvSpPr>
              <p:cNvPr id="24" name="Oval 23"/>
              <p:cNvSpPr/>
              <p:nvPr/>
            </p:nvSpPr>
            <p:spPr>
              <a:xfrm>
                <a:off x="-593554" y="-246741"/>
                <a:ext cx="1187107" cy="1118265"/>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553818" y="245674"/>
                <a:ext cx="1929176" cy="282276"/>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6" name="Oval 25"/>
              <p:cNvSpPr/>
              <p:nvPr/>
            </p:nvSpPr>
            <p:spPr>
              <a:xfrm>
                <a:off x="0" y="1797885"/>
                <a:ext cx="613613" cy="627831"/>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p:cNvCxnSpPr/>
              <p:nvPr/>
            </p:nvCxnSpPr>
            <p:spPr>
              <a:xfrm flipV="1">
                <a:off x="3317643" y="214034"/>
                <a:ext cx="1091812" cy="226847"/>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26" idx="0"/>
              </p:cNvCxnSpPr>
              <p:nvPr/>
            </p:nvCxnSpPr>
            <p:spPr>
              <a:xfrm>
                <a:off x="0" y="826142"/>
                <a:ext cx="306807" cy="971743"/>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2465371" y="0"/>
                <a:ext cx="854987" cy="841866"/>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5553475" y="226848"/>
                <a:ext cx="953682" cy="329640"/>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5624825" y="-171227"/>
                <a:ext cx="1025032" cy="284651"/>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6475264" y="133767"/>
                <a:ext cx="716857" cy="850790"/>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33" name="Picture 32"/>
          <p:cNvPicPr>
            <a:picLocks noChangeAspect="1"/>
          </p:cNvPicPr>
          <p:nvPr/>
        </p:nvPicPr>
        <p:blipFill>
          <a:blip r:embed="rId4"/>
          <a:stretch>
            <a:fillRect/>
          </a:stretch>
        </p:blipFill>
        <p:spPr>
          <a:xfrm>
            <a:off x="9082747" y="179475"/>
            <a:ext cx="2888396" cy="1809016"/>
          </a:xfrm>
          <a:prstGeom prst="rect">
            <a:avLst/>
          </a:prstGeom>
        </p:spPr>
      </p:pic>
    </p:spTree>
    <p:extLst>
      <p:ext uri="{BB962C8B-B14F-4D97-AF65-F5344CB8AC3E}">
        <p14:creationId xmlns:p14="http://schemas.microsoft.com/office/powerpoint/2010/main" val="4008983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93310"/>
            <a:ext cx="10515600" cy="1325563"/>
          </a:xfrm>
        </p:spPr>
        <p:txBody>
          <a:bodyPr/>
          <a:lstStyle/>
          <a:p>
            <a:r>
              <a:rPr lang="en-US" b="1" dirty="0" smtClean="0">
                <a:solidFill>
                  <a:srgbClr val="16C8FF"/>
                </a:solidFill>
              </a:rPr>
              <a:t>Internet</a:t>
            </a:r>
            <a:endParaRPr lang="en-US" b="1" dirty="0">
              <a:solidFill>
                <a:srgbClr val="16C8FF"/>
              </a:solidFill>
            </a:endParaRPr>
          </a:p>
        </p:txBody>
      </p:sp>
      <p:sp>
        <p:nvSpPr>
          <p:cNvPr id="3" name="Content Placeholder 2"/>
          <p:cNvSpPr>
            <a:spLocks noGrp="1"/>
          </p:cNvSpPr>
          <p:nvPr>
            <p:ph idx="1"/>
          </p:nvPr>
        </p:nvSpPr>
        <p:spPr>
          <a:xfrm>
            <a:off x="581339" y="1896969"/>
            <a:ext cx="10035601" cy="4351338"/>
          </a:xfrm>
        </p:spPr>
        <p:txBody>
          <a:bodyPr>
            <a:normAutofit/>
          </a:bodyPr>
          <a:lstStyle/>
          <a:p>
            <a:r>
              <a:rPr lang="en-US" dirty="0" smtClean="0"/>
              <a:t>The </a:t>
            </a:r>
            <a:r>
              <a:rPr lang="en-US" dirty="0"/>
              <a:t>Internet is the largest computer network in the world, connecting millions of computers. </a:t>
            </a:r>
            <a:endParaRPr lang="en-US" dirty="0" smtClean="0"/>
          </a:p>
          <a:p>
            <a:pPr lvl="1"/>
            <a:r>
              <a:rPr lang="en-US" dirty="0" smtClean="0"/>
              <a:t>A </a:t>
            </a:r>
            <a:r>
              <a:rPr lang="en-US" dirty="0"/>
              <a:t>network is a group of two or more computer systems linked together.</a:t>
            </a:r>
            <a:endParaRPr lang="en-US" dirty="0" smtClean="0"/>
          </a:p>
          <a:p>
            <a:r>
              <a:rPr lang="en-US" dirty="0" smtClean="0"/>
              <a:t>The </a:t>
            </a:r>
            <a:r>
              <a:rPr lang="en-US" dirty="0"/>
              <a:t>Internet is now maintained by the major Internet service providers such as MCI </a:t>
            </a:r>
            <a:r>
              <a:rPr lang="en-US" dirty="0" err="1"/>
              <a:t>Worldcom</a:t>
            </a:r>
            <a:r>
              <a:rPr lang="en-US" dirty="0"/>
              <a:t>, Sprint, GTE, ANS, and UUNET</a:t>
            </a:r>
            <a:r>
              <a:rPr lang="en-US" dirty="0" smtClean="0"/>
              <a:t>.</a:t>
            </a:r>
          </a:p>
          <a:p>
            <a:r>
              <a:rPr lang="en-US" dirty="0"/>
              <a:t>Many people think the Internet and the World Wide Web are the same thing. They're not! </a:t>
            </a:r>
            <a:endParaRPr lang="en-US" dirty="0" smtClean="0"/>
          </a:p>
          <a:p>
            <a:pPr lvl="1"/>
            <a:r>
              <a:rPr lang="en-US" dirty="0" smtClean="0"/>
              <a:t>It </a:t>
            </a:r>
            <a:r>
              <a:rPr lang="en-US" dirty="0"/>
              <a:t>is one of the many features of the Internet. E-mail, FTP, and Instant Messaging are also features of the Internet.</a:t>
            </a:r>
          </a:p>
        </p:txBody>
      </p:sp>
      <p:sp>
        <p:nvSpPr>
          <p:cNvPr id="4" name="Rectangle 3"/>
          <p:cNvSpPr/>
          <p:nvPr/>
        </p:nvSpPr>
        <p:spPr>
          <a:xfrm>
            <a:off x="8115080" y="6488668"/>
            <a:ext cx="4097884" cy="369332"/>
          </a:xfrm>
          <a:prstGeom prst="rect">
            <a:avLst/>
          </a:prstGeom>
        </p:spPr>
        <p:txBody>
          <a:bodyPr wrap="none">
            <a:spAutoFit/>
          </a:bodyPr>
          <a:lstStyle/>
          <a:p>
            <a:r>
              <a:rPr lang="nl-NL" dirty="0"/>
              <a:t>http://</a:t>
            </a:r>
            <a:r>
              <a:rPr lang="nl-NL" dirty="0" err="1"/>
              <a:t>techterms.com</a:t>
            </a:r>
            <a:r>
              <a:rPr lang="nl-NL" dirty="0"/>
              <a:t>/</a:t>
            </a:r>
            <a:r>
              <a:rPr lang="nl-NL" dirty="0" err="1"/>
              <a:t>definition</a:t>
            </a:r>
            <a:r>
              <a:rPr lang="nl-NL" dirty="0"/>
              <a:t>/internet</a:t>
            </a:r>
            <a:endParaRPr lang="en-US" dirty="0"/>
          </a:p>
        </p:txBody>
      </p:sp>
      <p:pic>
        <p:nvPicPr>
          <p:cNvPr id="18" name="Picture 17"/>
          <p:cNvPicPr>
            <a:picLocks noChangeAspect="1"/>
          </p:cNvPicPr>
          <p:nvPr/>
        </p:nvPicPr>
        <p:blipFill>
          <a:blip r:embed="rId2"/>
          <a:stretch>
            <a:fillRect/>
          </a:stretch>
        </p:blipFill>
        <p:spPr>
          <a:xfrm>
            <a:off x="9599783" y="0"/>
            <a:ext cx="2425520" cy="2197414"/>
          </a:xfrm>
          <a:prstGeom prst="rect">
            <a:avLst/>
          </a:prstGeom>
        </p:spPr>
      </p:pic>
      <p:grpSp>
        <p:nvGrpSpPr>
          <p:cNvPr id="19" name="Group 18"/>
          <p:cNvGrpSpPr/>
          <p:nvPr/>
        </p:nvGrpSpPr>
        <p:grpSpPr>
          <a:xfrm>
            <a:off x="-593554" y="-603659"/>
            <a:ext cx="7785675" cy="3029375"/>
            <a:chOff x="-593554" y="-603659"/>
            <a:chExt cx="7785675" cy="3029375"/>
          </a:xfrm>
        </p:grpSpPr>
        <p:sp>
          <p:nvSpPr>
            <p:cNvPr id="20" name="Oval 19"/>
            <p:cNvSpPr/>
            <p:nvPr/>
          </p:nvSpPr>
          <p:spPr>
            <a:xfrm>
              <a:off x="4410673" y="-603659"/>
              <a:ext cx="1187107" cy="1207317"/>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20"/>
            <p:cNvGrpSpPr/>
            <p:nvPr/>
          </p:nvGrpSpPr>
          <p:grpSpPr>
            <a:xfrm>
              <a:off x="-593554" y="-246741"/>
              <a:ext cx="7785675" cy="2672457"/>
              <a:chOff x="-593554" y="-246741"/>
              <a:chExt cx="7785675" cy="2672457"/>
            </a:xfrm>
          </p:grpSpPr>
          <p:sp>
            <p:nvSpPr>
              <p:cNvPr id="22" name="Oval 21"/>
              <p:cNvSpPr/>
              <p:nvPr/>
            </p:nvSpPr>
            <p:spPr>
              <a:xfrm>
                <a:off x="-593554" y="-246741"/>
                <a:ext cx="1187107" cy="1118265"/>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553818" y="245674"/>
                <a:ext cx="1929176" cy="282276"/>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0" y="1797885"/>
                <a:ext cx="613613" cy="627831"/>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V="1">
                <a:off x="3317643" y="214034"/>
                <a:ext cx="1091812" cy="226847"/>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endCxn id="24" idx="0"/>
              </p:cNvCxnSpPr>
              <p:nvPr/>
            </p:nvCxnSpPr>
            <p:spPr>
              <a:xfrm>
                <a:off x="0" y="826142"/>
                <a:ext cx="306807" cy="971743"/>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2465371" y="0"/>
                <a:ext cx="854987" cy="841866"/>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5553475" y="226848"/>
                <a:ext cx="953682" cy="329640"/>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624825" y="-171227"/>
                <a:ext cx="1025032" cy="284651"/>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6475264" y="133767"/>
                <a:ext cx="716857" cy="850790"/>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31" name="Picture 30" descr="logo-UUNET_210_210.jpg"/>
          <p:cNvPicPr>
            <a:picLocks noChangeAspect="1"/>
          </p:cNvPicPr>
          <p:nvPr/>
        </p:nvPicPr>
        <p:blipFill rotWithShape="1">
          <a:blip r:embed="rId3">
            <a:extLst>
              <a:ext uri="{28A0092B-C50C-407E-A947-70E740481C1C}">
                <a14:useLocalDpi xmlns:a14="http://schemas.microsoft.com/office/drawing/2010/main" val="0"/>
              </a:ext>
            </a:extLst>
          </a:blip>
          <a:srcRect l="14572" t="21289" b="29158"/>
          <a:stretch/>
        </p:blipFill>
        <p:spPr>
          <a:xfrm>
            <a:off x="10573532" y="2899205"/>
            <a:ext cx="1618468" cy="938791"/>
          </a:xfrm>
          <a:prstGeom prst="rect">
            <a:avLst/>
          </a:prstGeom>
        </p:spPr>
      </p:pic>
      <p:pic>
        <p:nvPicPr>
          <p:cNvPr id="32" name="Picture 31" descr="mci_sprin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29381"/>
            <a:ext cx="1934775" cy="1128619"/>
          </a:xfrm>
          <a:prstGeom prst="rect">
            <a:avLst/>
          </a:prstGeom>
        </p:spPr>
      </p:pic>
    </p:spTree>
    <p:extLst>
      <p:ext uri="{BB962C8B-B14F-4D97-AF65-F5344CB8AC3E}">
        <p14:creationId xmlns:p14="http://schemas.microsoft.com/office/powerpoint/2010/main" val="2662451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13995"/>
            <a:ext cx="10515600" cy="1325563"/>
          </a:xfrm>
        </p:spPr>
        <p:txBody>
          <a:bodyPr/>
          <a:lstStyle/>
          <a:p>
            <a:r>
              <a:rPr lang="en-US" b="1" dirty="0" smtClean="0">
                <a:solidFill>
                  <a:srgbClr val="16C8FF"/>
                </a:solidFill>
                <a:latin typeface="Arial" charset="0"/>
              </a:rPr>
              <a:t>Connecting to the Internet</a:t>
            </a:r>
            <a:endParaRPr lang="en-US" b="1" dirty="0">
              <a:solidFill>
                <a:srgbClr val="16C8FF"/>
              </a:solidFill>
            </a:endParaRPr>
          </a:p>
        </p:txBody>
      </p:sp>
      <p:sp>
        <p:nvSpPr>
          <p:cNvPr id="3" name="Content Placeholder 2"/>
          <p:cNvSpPr>
            <a:spLocks noGrp="1"/>
          </p:cNvSpPr>
          <p:nvPr>
            <p:ph idx="1"/>
          </p:nvPr>
        </p:nvSpPr>
        <p:spPr>
          <a:xfrm>
            <a:off x="907218" y="2506662"/>
            <a:ext cx="10515600" cy="4351338"/>
          </a:xfrm>
        </p:spPr>
        <p:txBody>
          <a:bodyPr/>
          <a:lstStyle/>
          <a:p>
            <a:r>
              <a:rPr lang="en-US" u="sng" dirty="0" smtClean="0">
                <a:latin typeface="Arial" charset="0"/>
              </a:rPr>
              <a:t>Six</a:t>
            </a:r>
            <a:r>
              <a:rPr lang="en-US" dirty="0" smtClean="0">
                <a:latin typeface="Arial" charset="0"/>
              </a:rPr>
              <a:t> elements are required to connect to the Internet:</a:t>
            </a:r>
          </a:p>
          <a:p>
            <a:pPr lvl="1"/>
            <a:r>
              <a:rPr lang="en-US" dirty="0" smtClean="0">
                <a:latin typeface="Arial" charset="0"/>
              </a:rPr>
              <a:t>Computer</a:t>
            </a:r>
          </a:p>
          <a:p>
            <a:pPr lvl="1"/>
            <a:r>
              <a:rPr lang="en-US" dirty="0" smtClean="0">
                <a:latin typeface="Arial" charset="0"/>
              </a:rPr>
              <a:t>Operating system</a:t>
            </a:r>
          </a:p>
          <a:p>
            <a:pPr lvl="1"/>
            <a:r>
              <a:rPr lang="en-US" dirty="0" smtClean="0">
                <a:latin typeface="Arial" charset="0"/>
              </a:rPr>
              <a:t>TCP/IP</a:t>
            </a:r>
          </a:p>
          <a:p>
            <a:pPr lvl="1"/>
            <a:r>
              <a:rPr lang="en-US" dirty="0" smtClean="0">
                <a:latin typeface="Arial" charset="0"/>
              </a:rPr>
              <a:t>Client software</a:t>
            </a:r>
          </a:p>
          <a:p>
            <a:pPr lvl="1"/>
            <a:r>
              <a:rPr lang="en-US" dirty="0" smtClean="0">
                <a:latin typeface="Arial" charset="0"/>
              </a:rPr>
              <a:t>Internet connection (direct through an ISP)</a:t>
            </a:r>
          </a:p>
          <a:p>
            <a:pPr lvl="1"/>
            <a:r>
              <a:rPr lang="en-US" dirty="0" smtClean="0">
                <a:latin typeface="Arial" charset="0"/>
              </a:rPr>
              <a:t>Internet address</a:t>
            </a:r>
          </a:p>
          <a:p>
            <a:endParaRPr lang="en-US" dirty="0"/>
          </a:p>
        </p:txBody>
      </p:sp>
      <p:grpSp>
        <p:nvGrpSpPr>
          <p:cNvPr id="17" name="Group 16"/>
          <p:cNvGrpSpPr/>
          <p:nvPr/>
        </p:nvGrpSpPr>
        <p:grpSpPr>
          <a:xfrm>
            <a:off x="-593554" y="-603659"/>
            <a:ext cx="7785675" cy="3029375"/>
            <a:chOff x="-593554" y="-603659"/>
            <a:chExt cx="7785675" cy="3029375"/>
          </a:xfrm>
        </p:grpSpPr>
        <p:sp>
          <p:nvSpPr>
            <p:cNvPr id="18" name="Oval 17"/>
            <p:cNvSpPr/>
            <p:nvPr/>
          </p:nvSpPr>
          <p:spPr>
            <a:xfrm>
              <a:off x="4410673" y="-603659"/>
              <a:ext cx="1187107" cy="1207317"/>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593554" y="-246741"/>
              <a:ext cx="7785675" cy="2672457"/>
              <a:chOff x="-593554" y="-246741"/>
              <a:chExt cx="7785675" cy="2672457"/>
            </a:xfrm>
          </p:grpSpPr>
          <p:sp>
            <p:nvSpPr>
              <p:cNvPr id="20" name="Oval 19"/>
              <p:cNvSpPr/>
              <p:nvPr/>
            </p:nvSpPr>
            <p:spPr>
              <a:xfrm>
                <a:off x="-593554" y="-246741"/>
                <a:ext cx="1187107" cy="1118265"/>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553818" y="245674"/>
                <a:ext cx="1929176" cy="282276"/>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0" y="1797885"/>
                <a:ext cx="613613" cy="627831"/>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3317643" y="214034"/>
                <a:ext cx="1091812" cy="226847"/>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2" idx="0"/>
              </p:cNvCxnSpPr>
              <p:nvPr/>
            </p:nvCxnSpPr>
            <p:spPr>
              <a:xfrm>
                <a:off x="0" y="826142"/>
                <a:ext cx="306807" cy="971743"/>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2465371" y="0"/>
                <a:ext cx="854987" cy="841866"/>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5553475" y="226848"/>
                <a:ext cx="953682" cy="329640"/>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5624825" y="-171227"/>
                <a:ext cx="1025032" cy="284651"/>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6475264" y="133767"/>
                <a:ext cx="716857" cy="850790"/>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29" name="Picture 28" descr="3411294.jpg"/>
          <p:cNvPicPr>
            <a:picLocks noChangeAspect="1"/>
          </p:cNvPicPr>
          <p:nvPr/>
        </p:nvPicPr>
        <p:blipFill rotWithShape="1">
          <a:blip r:embed="rId2">
            <a:extLst>
              <a:ext uri="{28A0092B-C50C-407E-A947-70E740481C1C}">
                <a14:useLocalDpi xmlns:a14="http://schemas.microsoft.com/office/drawing/2010/main" val="0"/>
              </a:ext>
            </a:extLst>
          </a:blip>
          <a:srcRect l="2594" t="3866"/>
          <a:stretch/>
        </p:blipFill>
        <p:spPr>
          <a:xfrm>
            <a:off x="8613194" y="244456"/>
            <a:ext cx="3582209" cy="1467455"/>
          </a:xfrm>
          <a:prstGeom prst="rect">
            <a:avLst/>
          </a:prstGeom>
        </p:spPr>
      </p:pic>
      <p:pic>
        <p:nvPicPr>
          <p:cNvPr id="31" name="Picture 30" descr="6a00d8341d3d8153ef00e54f3b9eb18834-800w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0941" y="2153695"/>
            <a:ext cx="2244163" cy="3724097"/>
          </a:xfrm>
          <a:prstGeom prst="rect">
            <a:avLst/>
          </a:prstGeom>
        </p:spPr>
      </p:pic>
    </p:spTree>
    <p:extLst>
      <p:ext uri="{BB962C8B-B14F-4D97-AF65-F5344CB8AC3E}">
        <p14:creationId xmlns:p14="http://schemas.microsoft.com/office/powerpoint/2010/main" val="2237079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Perspective.thmx</Template>
  <TotalTime>3647</TotalTime>
  <Words>1221</Words>
  <Application>Microsoft Office PowerPoint</Application>
  <PresentationFormat>Custom</PresentationFormat>
  <Paragraphs>163</Paragraphs>
  <Slides>23</Slides>
  <Notes>1</Notes>
  <HiddenSlides>0</HiddenSlides>
  <MMClips>2</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The “Internet”</vt:lpstr>
      <vt:lpstr>Scale Yourself</vt:lpstr>
      <vt:lpstr>Learning Targets</vt:lpstr>
      <vt:lpstr>Origin of the Internet</vt:lpstr>
      <vt:lpstr>Creation of the Internet</vt:lpstr>
      <vt:lpstr>Creation of the Internet</vt:lpstr>
      <vt:lpstr>Computer Networks</vt:lpstr>
      <vt:lpstr>Internet</vt:lpstr>
      <vt:lpstr>Connecting to the Internet</vt:lpstr>
      <vt:lpstr>How the Internet Works</vt:lpstr>
      <vt:lpstr>How the Internet Works</vt:lpstr>
      <vt:lpstr>How the Internet Works</vt:lpstr>
      <vt:lpstr>How the Internet Works</vt:lpstr>
      <vt:lpstr>How the Internet Works</vt:lpstr>
      <vt:lpstr>Thursday</vt:lpstr>
      <vt:lpstr>How the Internet Works</vt:lpstr>
      <vt:lpstr>How the Internet Works</vt:lpstr>
      <vt:lpstr>How the Internet Works (cont’d)</vt:lpstr>
      <vt:lpstr>The client/server model</vt:lpstr>
      <vt:lpstr>The client/server model</vt:lpstr>
      <vt:lpstr>Client/server relationship</vt:lpstr>
      <vt:lpstr>The client/server model</vt:lpstr>
      <vt:lpstr>Client/server model example</vt:lpstr>
    </vt:vector>
  </TitlesOfParts>
  <Company>OCPS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Hall, Lonjel R.</dc:creator>
  <cp:lastModifiedBy>Hall, Lonjel R.</cp:lastModifiedBy>
  <cp:revision>56</cp:revision>
  <cp:lastPrinted>2015-01-28T18:31:04Z</cp:lastPrinted>
  <dcterms:created xsi:type="dcterms:W3CDTF">2015-01-16T17:44:53Z</dcterms:created>
  <dcterms:modified xsi:type="dcterms:W3CDTF">2015-02-02T19:09:48Z</dcterms:modified>
</cp:coreProperties>
</file>