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99" r:id="rId3"/>
    <p:sldId id="300" r:id="rId4"/>
    <p:sldId id="308" r:id="rId5"/>
    <p:sldId id="309" r:id="rId6"/>
    <p:sldId id="310" r:id="rId7"/>
    <p:sldId id="311" r:id="rId8"/>
    <p:sldId id="301" r:id="rId9"/>
    <p:sldId id="264" r:id="rId10"/>
    <p:sldId id="292"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C8FF"/>
    <a:srgbClr val="C0C0C0"/>
    <a:srgbClr val="FAFAFA"/>
    <a:srgbClr val="18C2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981" autoAdjust="0"/>
    <p:restoredTop sz="94660"/>
  </p:normalViewPr>
  <p:slideViewPr>
    <p:cSldViewPr snapToGrid="0">
      <p:cViewPr varScale="1">
        <p:scale>
          <a:sx n="103" d="100"/>
          <a:sy n="103" d="100"/>
        </p:scale>
        <p:origin x="222" y="474"/>
      </p:cViewPr>
      <p:guideLst>
        <p:guide orient="horz" pos="2160"/>
        <p:guide pos="3840"/>
      </p:guideLst>
    </p:cSldViewPr>
  </p:slideViewPr>
  <p:notesTextViewPr>
    <p:cViewPr>
      <p:scale>
        <a:sx n="1" d="1"/>
        <a:sy n="1" d="1"/>
      </p:scale>
      <p:origin x="0" y="0"/>
    </p:cViewPr>
  </p:notesTextViewPr>
  <p:sorterViewPr>
    <p:cViewPr>
      <p:scale>
        <a:sx n="100" d="100"/>
        <a:sy n="100" d="100"/>
      </p:scale>
      <p:origin x="0" y="-4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68D90-CDBA-41C4-A985-10E68A02ECB8}" type="datetimeFigureOut">
              <a:rPr lang="en-US" smtClean="0"/>
              <a:t>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4DD0E-6F04-43E4-ADAF-2155636F8018}" type="slidenum">
              <a:rPr lang="en-US" smtClean="0"/>
              <a:t>‹#›</a:t>
            </a:fld>
            <a:endParaRPr lang="en-US"/>
          </a:p>
        </p:txBody>
      </p:sp>
    </p:spTree>
    <p:extLst>
      <p:ext uri="{BB962C8B-B14F-4D97-AF65-F5344CB8AC3E}">
        <p14:creationId xmlns:p14="http://schemas.microsoft.com/office/powerpoint/2010/main" val="3627447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7390DC-15FB-460F-92DA-77F2DFDCF86B}"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4222886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7390DC-15FB-460F-92DA-77F2DFDCF86B}"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93150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7390DC-15FB-460F-92DA-77F2DFDCF86B}"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5007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7390DC-15FB-460F-92DA-77F2DFDCF86B}"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277703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7390DC-15FB-460F-92DA-77F2DFDCF86B}"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336274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7390DC-15FB-460F-92DA-77F2DFDCF86B}" type="datetimeFigureOut">
              <a:rPr lang="en-US" smtClean="0"/>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227745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7390DC-15FB-460F-92DA-77F2DFDCF86B}" type="datetimeFigureOut">
              <a:rPr lang="en-US" smtClean="0"/>
              <a:t>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109864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7390DC-15FB-460F-92DA-77F2DFDCF86B}" type="datetimeFigureOut">
              <a:rPr lang="en-US" smtClean="0"/>
              <a:t>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391880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390DC-15FB-460F-92DA-77F2DFDCF86B}" type="datetimeFigureOut">
              <a:rPr lang="en-US" smtClean="0"/>
              <a:t>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87831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390DC-15FB-460F-92DA-77F2DFDCF86B}" type="datetimeFigureOut">
              <a:rPr lang="en-US" smtClean="0"/>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262250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390DC-15FB-460F-92DA-77F2DFDCF86B}" type="datetimeFigureOut">
              <a:rPr lang="en-US" smtClean="0"/>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7C30D-F5D8-4E7B-A152-789FE5E46365}" type="slidenum">
              <a:rPr lang="en-US" smtClean="0"/>
              <a:t>‹#›</a:t>
            </a:fld>
            <a:endParaRPr lang="en-US"/>
          </a:p>
        </p:txBody>
      </p:sp>
    </p:spTree>
    <p:extLst>
      <p:ext uri="{BB962C8B-B14F-4D97-AF65-F5344CB8AC3E}">
        <p14:creationId xmlns:p14="http://schemas.microsoft.com/office/powerpoint/2010/main" val="1550022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0C0C0"/>
            </a:gs>
            <a:gs pos="100000">
              <a:srgbClr val="000000"/>
            </a:gs>
            <a:gs pos="50000">
              <a:srgbClr val="C0C0C0"/>
            </a:gs>
            <a:gs pos="75000">
              <a:srgbClr val="C0C0C0"/>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390DC-15FB-460F-92DA-77F2DFDCF86B}" type="datetimeFigureOut">
              <a:rPr lang="en-US" smtClean="0"/>
              <a:t>2/9/2015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7C30D-F5D8-4E7B-A152-789FE5E46365}" type="slidenum">
              <a:rPr lang="en-US" smtClean="0"/>
              <a:t>‹#›</a:t>
            </a:fld>
            <a:endParaRPr lang="en-US"/>
          </a:p>
        </p:txBody>
      </p:sp>
    </p:spTree>
    <p:extLst>
      <p:ext uri="{BB962C8B-B14F-4D97-AF65-F5344CB8AC3E}">
        <p14:creationId xmlns:p14="http://schemas.microsoft.com/office/powerpoint/2010/main" val="2435986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56268" y="4470400"/>
            <a:ext cx="9144000" cy="2387600"/>
          </a:xfrm>
        </p:spPr>
        <p:txBody>
          <a:bodyPr>
            <a:normAutofit/>
          </a:bodyPr>
          <a:lstStyle/>
          <a:p>
            <a:r>
              <a:rPr lang="en-US" sz="4000" b="1" dirty="0" smtClean="0">
                <a:solidFill>
                  <a:srgbClr val="18C2F8"/>
                </a:solidFill>
                <a:latin typeface="BlairMdITC TT-Medium"/>
                <a:cs typeface="BlairMdITC TT-Medium"/>
              </a:rPr>
              <a:t>The “Internet”</a:t>
            </a:r>
            <a:endParaRPr lang="en-US" sz="4000" b="1" dirty="0">
              <a:solidFill>
                <a:srgbClr val="18C2F8"/>
              </a:solidFill>
              <a:latin typeface="BlairMdITC TT-Medium"/>
              <a:cs typeface="BlairMdITC TT-Medium"/>
            </a:endParaRPr>
          </a:p>
        </p:txBody>
      </p:sp>
    </p:spTree>
    <p:extLst>
      <p:ext uri="{BB962C8B-B14F-4D97-AF65-F5344CB8AC3E}">
        <p14:creationId xmlns:p14="http://schemas.microsoft.com/office/powerpoint/2010/main" val="102792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17354"/>
            <a:ext cx="10515600" cy="1325563"/>
          </a:xfrm>
        </p:spPr>
        <p:txBody>
          <a:bodyPr/>
          <a:lstStyle/>
          <a:p>
            <a:pPr>
              <a:defRPr/>
            </a:pPr>
            <a:r>
              <a:rPr lang="en-US" b="1" dirty="0">
                <a:solidFill>
                  <a:srgbClr val="16C8FF"/>
                </a:solidFill>
                <a:ea typeface="+mj-ea"/>
              </a:rPr>
              <a:t>The client/server model</a:t>
            </a:r>
          </a:p>
        </p:txBody>
      </p:sp>
      <p:sp>
        <p:nvSpPr>
          <p:cNvPr id="8195" name="Content Placeholder 2"/>
          <p:cNvSpPr>
            <a:spLocks noGrp="1"/>
          </p:cNvSpPr>
          <p:nvPr>
            <p:ph idx="1"/>
          </p:nvPr>
        </p:nvSpPr>
        <p:spPr>
          <a:xfrm>
            <a:off x="838200" y="2350243"/>
            <a:ext cx="10515600" cy="4351338"/>
          </a:xfrm>
        </p:spPr>
        <p:txBody>
          <a:bodyPr/>
          <a:lstStyle/>
          <a:p>
            <a:pPr eaLnBrk="1" hangingPunct="1"/>
            <a:r>
              <a:rPr lang="en-US" altLang="en-US" dirty="0" smtClean="0"/>
              <a:t>The server is more powerful than the individual computers, or clients, connected it. </a:t>
            </a:r>
          </a:p>
          <a:p>
            <a:pPr eaLnBrk="1" hangingPunct="1"/>
            <a:r>
              <a:rPr lang="en-US" altLang="en-US" dirty="0" smtClean="0"/>
              <a:t>The server is responsible for storing and presenting information. </a:t>
            </a:r>
          </a:p>
          <a:p>
            <a:pPr eaLnBrk="1" hangingPunct="1"/>
            <a:r>
              <a:rPr lang="en-US" altLang="en-US" dirty="0" smtClean="0"/>
              <a:t>Client/server model processes information as follows:</a:t>
            </a:r>
          </a:p>
          <a:p>
            <a:pPr marL="868363" lvl="1" indent="-457200">
              <a:buFont typeface="Rockwell" panose="02060603020205020403" pitchFamily="18" charset="0"/>
              <a:buAutoNum type="arabicPeriod"/>
            </a:pPr>
            <a:r>
              <a:rPr lang="en-US" altLang="en-US" dirty="0" smtClean="0"/>
              <a:t>A client requests information from a shared file stored on the server</a:t>
            </a:r>
          </a:p>
          <a:p>
            <a:pPr marL="868363" lvl="1" indent="-457200">
              <a:buFont typeface="Rockwell" panose="02060603020205020403" pitchFamily="18" charset="0"/>
              <a:buAutoNum type="arabicPeriod"/>
            </a:pPr>
            <a:r>
              <a:rPr lang="en-US" altLang="en-US" dirty="0" smtClean="0"/>
              <a:t>The server processes the request, locates the requested information and sends the information to the client</a:t>
            </a:r>
          </a:p>
          <a:p>
            <a:pPr marL="868363" lvl="1" indent="-457200">
              <a:buFont typeface="Rockwell" panose="02060603020205020403" pitchFamily="18" charset="0"/>
              <a:buAutoNum type="arabicPeriod"/>
            </a:pPr>
            <a:r>
              <a:rPr lang="en-US" altLang="en-US" dirty="0" smtClean="0"/>
              <a:t>The client uses or processes the data as needed</a:t>
            </a:r>
          </a:p>
        </p:txBody>
      </p:sp>
      <p:grpSp>
        <p:nvGrpSpPr>
          <p:cNvPr id="30" name="Group 29"/>
          <p:cNvGrpSpPr/>
          <p:nvPr/>
        </p:nvGrpSpPr>
        <p:grpSpPr>
          <a:xfrm>
            <a:off x="-593554" y="-603659"/>
            <a:ext cx="7785675" cy="3029375"/>
            <a:chOff x="-593554" y="-603659"/>
            <a:chExt cx="7785675" cy="3029375"/>
          </a:xfrm>
        </p:grpSpPr>
        <p:sp>
          <p:nvSpPr>
            <p:cNvPr id="31" name="Oval 30"/>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p:cNvGrpSpPr/>
            <p:nvPr/>
          </p:nvGrpSpPr>
          <p:grpSpPr>
            <a:xfrm>
              <a:off x="-593554" y="-246741"/>
              <a:ext cx="7785675" cy="2672457"/>
              <a:chOff x="-593554" y="-246741"/>
              <a:chExt cx="7785675" cy="2672457"/>
            </a:xfrm>
          </p:grpSpPr>
          <p:sp>
            <p:nvSpPr>
              <p:cNvPr id="33" name="Oval 32"/>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endCxn id="35"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3" name="Picture 2"/>
          <p:cNvPicPr>
            <a:picLocks noChangeAspect="1"/>
          </p:cNvPicPr>
          <p:nvPr/>
        </p:nvPicPr>
        <p:blipFill>
          <a:blip r:embed="rId2"/>
          <a:stretch>
            <a:fillRect/>
          </a:stretch>
        </p:blipFill>
        <p:spPr>
          <a:xfrm>
            <a:off x="7385800" y="0"/>
            <a:ext cx="4806199" cy="1884030"/>
          </a:xfrm>
          <a:prstGeom prst="rect">
            <a:avLst/>
          </a:prstGeom>
        </p:spPr>
      </p:pic>
    </p:spTree>
    <p:extLst>
      <p:ext uri="{BB962C8B-B14F-4D97-AF65-F5344CB8AC3E}">
        <p14:creationId xmlns:p14="http://schemas.microsoft.com/office/powerpoint/2010/main" val="808045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0593" y="751686"/>
            <a:ext cx="10515600" cy="1325563"/>
          </a:xfrm>
        </p:spPr>
        <p:txBody>
          <a:bodyPr>
            <a:normAutofit/>
          </a:bodyPr>
          <a:lstStyle/>
          <a:p>
            <a:pPr>
              <a:defRPr/>
            </a:pPr>
            <a:r>
              <a:rPr lang="en-US" b="1" dirty="0" smtClean="0">
                <a:solidFill>
                  <a:srgbClr val="16C8FF"/>
                </a:solidFill>
                <a:ea typeface="+mj-ea"/>
              </a:rPr>
              <a:t>Client/server relationshi</a:t>
            </a:r>
            <a:r>
              <a:rPr lang="en-US" b="1" dirty="0">
                <a:solidFill>
                  <a:srgbClr val="16C8FF"/>
                </a:solidFill>
                <a:ea typeface="+mj-ea"/>
              </a:rPr>
              <a:t>p</a:t>
            </a:r>
          </a:p>
        </p:txBody>
      </p:sp>
      <p:pic>
        <p:nvPicPr>
          <p:cNvPr id="9219" name="Content Placeholder 3" descr="clientserver.gif"/>
          <p:cNvPicPr>
            <a:picLocks noGrp="1" noChangeAspect="1"/>
          </p:cNvPicPr>
          <p:nvPr>
            <p:ph idx="1"/>
          </p:nvPr>
        </p:nvPicPr>
        <p:blipFill>
          <a:blip r:embed="rId2">
            <a:extLst>
              <a:ext uri="{28A0092B-C50C-407E-A947-70E740481C1C}">
                <a14:useLocalDpi xmlns:a14="http://schemas.microsoft.com/office/drawing/2010/main" val="0"/>
              </a:ext>
            </a:extLst>
          </a:blip>
          <a:srcRect l="1746" r="1746"/>
          <a:stretch>
            <a:fillRect/>
          </a:stretch>
        </p:blipFill>
        <p:spPr>
          <a:xfrm>
            <a:off x="838200" y="1991294"/>
            <a:ext cx="10515600" cy="4351338"/>
          </a:xfrm>
          <a:ln w="57150" cmpd="thickThin">
            <a:solidFill>
              <a:srgbClr val="16C8FF"/>
            </a:solidFill>
          </a:ln>
        </p:spPr>
      </p:pic>
      <p:grpSp>
        <p:nvGrpSpPr>
          <p:cNvPr id="17" name="Group 16"/>
          <p:cNvGrpSpPr/>
          <p:nvPr/>
        </p:nvGrpSpPr>
        <p:grpSpPr>
          <a:xfrm>
            <a:off x="-593554" y="-603659"/>
            <a:ext cx="7785675" cy="3029375"/>
            <a:chOff x="-593554" y="-603659"/>
            <a:chExt cx="7785675" cy="3029375"/>
          </a:xfrm>
        </p:grpSpPr>
        <p:sp>
          <p:nvSpPr>
            <p:cNvPr id="18" name="Oval 17"/>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593554" y="-246741"/>
              <a:ext cx="7785675" cy="2672457"/>
              <a:chOff x="-593554" y="-246741"/>
              <a:chExt cx="7785675" cy="2672457"/>
            </a:xfrm>
          </p:grpSpPr>
          <p:sp>
            <p:nvSpPr>
              <p:cNvPr id="20" name="Oval 19"/>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2"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721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49760"/>
            <a:ext cx="10515600" cy="1325563"/>
          </a:xfrm>
        </p:spPr>
        <p:txBody>
          <a:bodyPr/>
          <a:lstStyle/>
          <a:p>
            <a:pPr>
              <a:defRPr/>
            </a:pPr>
            <a:r>
              <a:rPr lang="en-US" b="1" dirty="0">
                <a:solidFill>
                  <a:srgbClr val="16C8FF"/>
                </a:solidFill>
                <a:ea typeface="+mj-ea"/>
              </a:rPr>
              <a:t>The client/server model</a:t>
            </a:r>
          </a:p>
        </p:txBody>
      </p:sp>
      <p:sp>
        <p:nvSpPr>
          <p:cNvPr id="3" name="Content Placeholder 2"/>
          <p:cNvSpPr>
            <a:spLocks noGrp="1"/>
          </p:cNvSpPr>
          <p:nvPr>
            <p:ph idx="1"/>
          </p:nvPr>
        </p:nvSpPr>
        <p:spPr>
          <a:xfrm>
            <a:off x="985887" y="2122366"/>
            <a:ext cx="10293332" cy="4540371"/>
          </a:xfrm>
        </p:spPr>
        <p:txBody>
          <a:bodyPr rtlCol="0">
            <a:normAutofit fontScale="92500" lnSpcReduction="10000"/>
          </a:bodyPr>
          <a:lstStyle/>
          <a:p>
            <a:pPr>
              <a:defRPr/>
            </a:pPr>
            <a:r>
              <a:rPr lang="en-US" dirty="0" smtClean="0">
                <a:ea typeface="+mn-ea"/>
              </a:rPr>
              <a:t>In a client/server environment, client programs run on the computer nodes and interact with a server program running on the server. </a:t>
            </a:r>
          </a:p>
          <a:p>
            <a:pPr>
              <a:defRPr/>
            </a:pPr>
            <a:r>
              <a:rPr lang="en-US" dirty="0" smtClean="0">
                <a:ea typeface="+mn-ea"/>
              </a:rPr>
              <a:t>A network can accommodate more than one server.</a:t>
            </a:r>
          </a:p>
          <a:p>
            <a:pPr>
              <a:defRPr/>
            </a:pPr>
            <a:r>
              <a:rPr lang="en-US" dirty="0" smtClean="0">
                <a:ea typeface="+mn-ea"/>
              </a:rPr>
              <a:t>Specific servers can be dedicated to making certain resources available to clients. </a:t>
            </a:r>
          </a:p>
          <a:p>
            <a:pPr>
              <a:defRPr/>
            </a:pPr>
            <a:r>
              <a:rPr lang="en-US" dirty="0" smtClean="0">
                <a:ea typeface="+mn-ea"/>
              </a:rPr>
              <a:t>These resources can included printers, applications and documents. </a:t>
            </a:r>
          </a:p>
          <a:p>
            <a:pPr>
              <a:defRPr/>
            </a:pPr>
            <a:r>
              <a:rPr lang="en-US" dirty="0" smtClean="0">
                <a:ea typeface="+mn-ea"/>
              </a:rPr>
              <a:t>Types of servers include:</a:t>
            </a:r>
          </a:p>
          <a:p>
            <a:pPr marL="640080" lvl="1">
              <a:defRPr/>
            </a:pPr>
            <a:r>
              <a:rPr lang="en-US" dirty="0" smtClean="0">
                <a:ea typeface="+mn-ea"/>
              </a:rPr>
              <a:t>Network servers, which manage the flow of data between them and client nodes</a:t>
            </a:r>
          </a:p>
          <a:p>
            <a:pPr marL="640080" lvl="1">
              <a:defRPr/>
            </a:pPr>
            <a:r>
              <a:rPr lang="en-US" dirty="0" smtClean="0">
                <a:ea typeface="+mn-ea"/>
              </a:rPr>
              <a:t>Print servers, which store shared data</a:t>
            </a:r>
          </a:p>
          <a:p>
            <a:pPr marL="640080" lvl="1">
              <a:defRPr/>
            </a:pPr>
            <a:r>
              <a:rPr lang="en-US" dirty="0" smtClean="0">
                <a:ea typeface="+mn-ea"/>
              </a:rPr>
              <a:t>Web servers, which manage access to the World Wide Web</a:t>
            </a:r>
          </a:p>
          <a:p>
            <a:pPr marL="640080" lvl="1">
              <a:defRPr/>
            </a:pPr>
            <a:r>
              <a:rPr lang="en-US" dirty="0" smtClean="0">
                <a:ea typeface="+mn-ea"/>
              </a:rPr>
              <a:t>Email severs which manage electronic mail</a:t>
            </a:r>
          </a:p>
          <a:p>
            <a:pPr>
              <a:defRPr/>
            </a:pPr>
            <a:endParaRPr lang="en-US" dirty="0" smtClean="0">
              <a:ea typeface="+mn-ea"/>
            </a:endParaRPr>
          </a:p>
        </p:txBody>
      </p:sp>
      <p:grpSp>
        <p:nvGrpSpPr>
          <p:cNvPr id="17" name="Group 16"/>
          <p:cNvGrpSpPr/>
          <p:nvPr/>
        </p:nvGrpSpPr>
        <p:grpSpPr>
          <a:xfrm>
            <a:off x="-593554" y="-603659"/>
            <a:ext cx="7785675" cy="3029375"/>
            <a:chOff x="-593554" y="-603659"/>
            <a:chExt cx="7785675" cy="3029375"/>
          </a:xfrm>
        </p:grpSpPr>
        <p:sp>
          <p:nvSpPr>
            <p:cNvPr id="18" name="Oval 17"/>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593554" y="-246741"/>
              <a:ext cx="7785675" cy="2672457"/>
              <a:chOff x="-593554" y="-246741"/>
              <a:chExt cx="7785675" cy="2672457"/>
            </a:xfrm>
          </p:grpSpPr>
          <p:sp>
            <p:nvSpPr>
              <p:cNvPr id="20" name="Oval 19"/>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2"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29" name="Picture 28" descr="img1_server_cli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920" y="0"/>
            <a:ext cx="3102080" cy="1861248"/>
          </a:xfrm>
          <a:prstGeom prst="rect">
            <a:avLst/>
          </a:prstGeom>
        </p:spPr>
      </p:pic>
    </p:spTree>
    <p:extLst>
      <p:ext uri="{BB962C8B-B14F-4D97-AF65-F5344CB8AC3E}">
        <p14:creationId xmlns:p14="http://schemas.microsoft.com/office/powerpoint/2010/main" val="3222937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8329" y="1100433"/>
            <a:ext cx="10515600" cy="1325563"/>
          </a:xfrm>
        </p:spPr>
        <p:txBody>
          <a:bodyPr/>
          <a:lstStyle/>
          <a:p>
            <a:pPr>
              <a:defRPr/>
            </a:pPr>
            <a:r>
              <a:rPr lang="en-US" b="1" dirty="0" smtClean="0">
                <a:solidFill>
                  <a:srgbClr val="16C8FF"/>
                </a:solidFill>
                <a:ea typeface="+mj-ea"/>
              </a:rPr>
              <a:t>Client/server model example</a:t>
            </a:r>
            <a:endParaRPr lang="en-US" b="1" dirty="0">
              <a:solidFill>
                <a:srgbClr val="16C8FF"/>
              </a:solidFill>
              <a:ea typeface="+mj-ea"/>
            </a:endParaRPr>
          </a:p>
        </p:txBody>
      </p:sp>
      <p:sp>
        <p:nvSpPr>
          <p:cNvPr id="11267" name="Content Placeholder 2"/>
          <p:cNvSpPr>
            <a:spLocks noGrp="1"/>
          </p:cNvSpPr>
          <p:nvPr>
            <p:ph idx="1"/>
          </p:nvPr>
        </p:nvSpPr>
        <p:spPr>
          <a:xfrm>
            <a:off x="838200" y="2506662"/>
            <a:ext cx="10515600" cy="4351338"/>
          </a:xfrm>
        </p:spPr>
        <p:txBody>
          <a:bodyPr/>
          <a:lstStyle/>
          <a:p>
            <a:pPr eaLnBrk="1" hangingPunct="1"/>
            <a:r>
              <a:rPr lang="en-US" altLang="en-US" dirty="0" smtClean="0"/>
              <a:t>Email is a technology that uses the client/server model.</a:t>
            </a:r>
          </a:p>
          <a:p>
            <a:pPr eaLnBrk="1" hangingPunct="1"/>
            <a:r>
              <a:rPr lang="en-US" altLang="en-US" dirty="0" smtClean="0"/>
              <a:t>To use email you must</a:t>
            </a:r>
          </a:p>
          <a:p>
            <a:pPr lvl="1" eaLnBrk="1" hangingPunct="1"/>
            <a:r>
              <a:rPr lang="en-US" altLang="en-US" dirty="0" smtClean="0"/>
              <a:t>Install and configure an email client/program on your computer</a:t>
            </a:r>
          </a:p>
          <a:p>
            <a:pPr lvl="1" eaLnBrk="1" hangingPunct="1"/>
            <a:r>
              <a:rPr lang="en-US" altLang="en-US" dirty="0" smtClean="0"/>
              <a:t>You can type an email, edit it repeatedly before sending, and work offline until your ready to access the network connection (Internet) and send</a:t>
            </a:r>
          </a:p>
          <a:p>
            <a:pPr lvl="1" eaLnBrk="1" hangingPunct="1"/>
            <a:r>
              <a:rPr lang="en-US" altLang="en-US" dirty="0" smtClean="0"/>
              <a:t>When you send the message, the email client computer connects to the network or Internet, transmit the message to an email server, and close the connection,</a:t>
            </a:r>
          </a:p>
          <a:p>
            <a:pPr lvl="1" eaLnBrk="1" hangingPunct="1"/>
            <a:r>
              <a:rPr lang="en-US" altLang="en-US" dirty="0" smtClean="0"/>
              <a:t>The message recipient can connect to his or her email server through a network or the Internet to retrieve the message</a:t>
            </a:r>
          </a:p>
          <a:p>
            <a:pPr lvl="1" eaLnBrk="1" hangingPunct="1"/>
            <a:endParaRPr lang="en-US" altLang="en-US" dirty="0" smtClean="0"/>
          </a:p>
          <a:p>
            <a:pPr lvl="1" eaLnBrk="1" hangingPunct="1"/>
            <a:endParaRPr lang="en-US" altLang="en-US" dirty="0" smtClean="0"/>
          </a:p>
        </p:txBody>
      </p:sp>
      <p:grpSp>
        <p:nvGrpSpPr>
          <p:cNvPr id="17" name="Group 16"/>
          <p:cNvGrpSpPr/>
          <p:nvPr/>
        </p:nvGrpSpPr>
        <p:grpSpPr>
          <a:xfrm>
            <a:off x="-593554" y="-603659"/>
            <a:ext cx="7785675" cy="3029375"/>
            <a:chOff x="-593554" y="-603659"/>
            <a:chExt cx="7785675" cy="3029375"/>
          </a:xfrm>
        </p:grpSpPr>
        <p:sp>
          <p:nvSpPr>
            <p:cNvPr id="18" name="Oval 17"/>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593554" y="-246741"/>
              <a:ext cx="7785675" cy="2672457"/>
              <a:chOff x="-593554" y="-246741"/>
              <a:chExt cx="7785675" cy="2672457"/>
            </a:xfrm>
          </p:grpSpPr>
          <p:sp>
            <p:nvSpPr>
              <p:cNvPr id="20" name="Oval 19"/>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2"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96355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1620" y="983452"/>
            <a:ext cx="10515600" cy="1325563"/>
          </a:xfrm>
        </p:spPr>
        <p:txBody>
          <a:bodyPr>
            <a:normAutofit/>
          </a:bodyPr>
          <a:lstStyle/>
          <a:p>
            <a:r>
              <a:rPr lang="en-US" b="1" dirty="0" smtClean="0">
                <a:solidFill>
                  <a:srgbClr val="16C8FF"/>
                </a:solidFill>
              </a:rPr>
              <a:t>Software/Hardware needed to connect to the Internet</a:t>
            </a:r>
            <a:endParaRPr lang="en-US" b="1" dirty="0">
              <a:solidFill>
                <a:srgbClr val="16C8FF"/>
              </a:solidFill>
            </a:endParaRPr>
          </a:p>
        </p:txBody>
      </p:sp>
      <p:sp>
        <p:nvSpPr>
          <p:cNvPr id="3" name="Content Placeholder 2"/>
          <p:cNvSpPr>
            <a:spLocks noGrp="1"/>
          </p:cNvSpPr>
          <p:nvPr>
            <p:ph idx="1"/>
          </p:nvPr>
        </p:nvSpPr>
        <p:spPr>
          <a:xfrm>
            <a:off x="788070" y="2644491"/>
            <a:ext cx="10515600" cy="4351338"/>
          </a:xfrm>
        </p:spPr>
        <p:txBody>
          <a:bodyPr/>
          <a:lstStyle/>
          <a:p>
            <a:r>
              <a:rPr lang="en-US" dirty="0"/>
              <a:t>Before you can connect to the Internet, you need certain hardware and software in place, and you must choose a company to provide access to the Internet. </a:t>
            </a:r>
          </a:p>
        </p:txBody>
      </p:sp>
      <p:sp>
        <p:nvSpPr>
          <p:cNvPr id="4" name="Rectangle 3"/>
          <p:cNvSpPr/>
          <p:nvPr/>
        </p:nvSpPr>
        <p:spPr>
          <a:xfrm>
            <a:off x="818787" y="5585521"/>
            <a:ext cx="4160778" cy="646331"/>
          </a:xfrm>
          <a:prstGeom prst="rect">
            <a:avLst/>
          </a:prstGeom>
        </p:spPr>
        <p:txBody>
          <a:bodyPr wrap="square">
            <a:spAutoFit/>
          </a:bodyPr>
          <a:lstStyle/>
          <a:p>
            <a:r>
              <a:rPr lang="nl-NL" dirty="0" err="1" smtClean="0"/>
              <a:t>https</a:t>
            </a:r>
            <a:r>
              <a:rPr lang="nl-NL" dirty="0" smtClean="0"/>
              <a:t>://</a:t>
            </a:r>
            <a:r>
              <a:rPr lang="nl-NL" dirty="0" err="1" smtClean="0"/>
              <a:t>www.youtube.com</a:t>
            </a:r>
            <a:r>
              <a:rPr lang="nl-NL" dirty="0" smtClean="0"/>
              <a:t>/</a:t>
            </a:r>
            <a:r>
              <a:rPr lang="nl-NL" dirty="0" err="1" smtClean="0"/>
              <a:t>watch?v</a:t>
            </a:r>
            <a:r>
              <a:rPr lang="nl-NL" dirty="0" smtClean="0"/>
              <a:t>=hMX6dVa61t0</a:t>
            </a:r>
            <a:endParaRPr lang="en-US" dirty="0"/>
          </a:p>
        </p:txBody>
      </p:sp>
      <p:pic>
        <p:nvPicPr>
          <p:cNvPr id="5" name="Picture 4" descr="Screen Shot 2015-02-01 at 10.06.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755" y="3894052"/>
            <a:ext cx="6607236" cy="2757330"/>
          </a:xfrm>
          <a:prstGeom prst="rect">
            <a:avLst/>
          </a:prstGeom>
        </p:spPr>
      </p:pic>
      <p:grpSp>
        <p:nvGrpSpPr>
          <p:cNvPr id="6" name="Group 5"/>
          <p:cNvGrpSpPr/>
          <p:nvPr/>
        </p:nvGrpSpPr>
        <p:grpSpPr>
          <a:xfrm>
            <a:off x="-441154" y="-451259"/>
            <a:ext cx="7785675" cy="3029375"/>
            <a:chOff x="-593554" y="-603659"/>
            <a:chExt cx="7785675" cy="3029375"/>
          </a:xfrm>
        </p:grpSpPr>
        <p:sp>
          <p:nvSpPr>
            <p:cNvPr id="7" name="Oval 6"/>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593554" y="-246741"/>
              <a:ext cx="7785675" cy="2672457"/>
              <a:chOff x="-593554" y="-246741"/>
              <a:chExt cx="7785675" cy="2672457"/>
            </a:xfrm>
          </p:grpSpPr>
          <p:sp>
            <p:nvSpPr>
              <p:cNvPr id="9" name="Oval 8"/>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11"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1181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48898" y="-105846"/>
            <a:ext cx="4643102" cy="1325563"/>
          </a:xfrm>
        </p:spPr>
        <p:txBody>
          <a:bodyPr>
            <a:normAutofit fontScale="90000"/>
          </a:bodyPr>
          <a:lstStyle/>
          <a:p>
            <a:pPr algn="ctr"/>
            <a:r>
              <a:rPr lang="en-US" dirty="0"/>
              <a:t/>
            </a:r>
            <a:br>
              <a:rPr lang="en-US" dirty="0"/>
            </a:br>
            <a:r>
              <a:rPr lang="en-US" sz="2400" b="1" dirty="0" smtClean="0">
                <a:solidFill>
                  <a:srgbClr val="16C8FF"/>
                </a:solidFill>
              </a:rPr>
              <a:t>Various Types Of Internet Connections </a:t>
            </a:r>
            <a:br>
              <a:rPr lang="en-US" sz="2400" b="1" dirty="0" smtClean="0">
                <a:solidFill>
                  <a:srgbClr val="16C8FF"/>
                </a:solidFill>
              </a:rPr>
            </a:br>
            <a:endParaRPr lang="en-US" sz="2400" b="1" dirty="0">
              <a:solidFill>
                <a:srgbClr val="16C8FF"/>
              </a:solidFill>
            </a:endParaRPr>
          </a:p>
        </p:txBody>
      </p:sp>
      <p:pic>
        <p:nvPicPr>
          <p:cNvPr id="4" name="Picture 3" descr="Screen Shot 2015-02-01 at 10.12.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142" y="1111393"/>
            <a:ext cx="10710168" cy="5746607"/>
          </a:xfrm>
          <a:prstGeom prst="rect">
            <a:avLst/>
          </a:prstGeom>
        </p:spPr>
      </p:pic>
      <p:grpSp>
        <p:nvGrpSpPr>
          <p:cNvPr id="5" name="Group 4"/>
          <p:cNvGrpSpPr/>
          <p:nvPr/>
        </p:nvGrpSpPr>
        <p:grpSpPr>
          <a:xfrm>
            <a:off x="-441154" y="-451259"/>
            <a:ext cx="7785675" cy="3029375"/>
            <a:chOff x="-593554" y="-603659"/>
            <a:chExt cx="7785675" cy="3029375"/>
          </a:xfrm>
        </p:grpSpPr>
        <p:sp>
          <p:nvSpPr>
            <p:cNvPr id="6" name="Oval 5"/>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593554" y="-246741"/>
              <a:ext cx="7785675" cy="2672457"/>
              <a:chOff x="-593554" y="-246741"/>
              <a:chExt cx="7785675" cy="2672457"/>
            </a:xfrm>
          </p:grpSpPr>
          <p:sp>
            <p:nvSpPr>
              <p:cNvPr id="8" name="Oval 7"/>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10"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34617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88513"/>
            <a:ext cx="10515600" cy="1325563"/>
          </a:xfrm>
        </p:spPr>
        <p:txBody>
          <a:bodyPr/>
          <a:lstStyle/>
          <a:p>
            <a:r>
              <a:rPr lang="nl-NL" b="1" dirty="0">
                <a:solidFill>
                  <a:srgbClr val="16C8FF"/>
                </a:solidFill>
              </a:rPr>
              <a:t>Hardware </a:t>
            </a:r>
            <a:r>
              <a:rPr lang="nl-NL" b="1" dirty="0" err="1">
                <a:solidFill>
                  <a:srgbClr val="16C8FF"/>
                </a:solidFill>
              </a:rPr>
              <a:t>N</a:t>
            </a:r>
            <a:r>
              <a:rPr lang="nl-NL" b="1" dirty="0" err="1" smtClean="0">
                <a:solidFill>
                  <a:srgbClr val="16C8FF"/>
                </a:solidFill>
              </a:rPr>
              <a:t>eeded</a:t>
            </a:r>
            <a:endParaRPr lang="en-US" b="1" dirty="0">
              <a:solidFill>
                <a:srgbClr val="16C8FF"/>
              </a:solidFill>
            </a:endParaRPr>
          </a:p>
        </p:txBody>
      </p:sp>
      <p:sp>
        <p:nvSpPr>
          <p:cNvPr id="3" name="Content Placeholder 2"/>
          <p:cNvSpPr>
            <a:spLocks noGrp="1"/>
          </p:cNvSpPr>
          <p:nvPr>
            <p:ph idx="1"/>
          </p:nvPr>
        </p:nvSpPr>
        <p:spPr>
          <a:xfrm>
            <a:off x="821251" y="2180745"/>
            <a:ext cx="6855675" cy="4525963"/>
          </a:xfrm>
        </p:spPr>
        <p:txBody>
          <a:bodyPr>
            <a:normAutofit fontScale="85000" lnSpcReduction="20000"/>
          </a:bodyPr>
          <a:lstStyle/>
          <a:p>
            <a:pPr marL="0" indent="0">
              <a:buNone/>
            </a:pPr>
            <a:r>
              <a:rPr lang="cs-CZ" b="1" dirty="0" smtClean="0"/>
              <a:t>Modem</a:t>
            </a:r>
          </a:p>
          <a:p>
            <a:r>
              <a:rPr lang="en-US" dirty="0"/>
              <a:t>Once you have your computer, you really don't need much additional hardware to connect to the Internet. The primary piece of hardware you need is a modem.</a:t>
            </a:r>
          </a:p>
          <a:p>
            <a:r>
              <a:rPr lang="en-US" dirty="0"/>
              <a:t>The type of Internet access you choose will determine the type of modem you need. Dial-up access uses a telephone modem, DSL service uses a DSL modem, cable access uses a cable modem, and satellite service uses a satellite adapter. Your ISP may give you a modem—often for a fee—when you sign a contract, which helps ensure that you have the right kind of modem. However, if you would prefer to shop for a better or less expensive modem, you can choose to buy one separately.</a:t>
            </a:r>
          </a:p>
          <a:p>
            <a:endParaRPr lang="en-US" dirty="0"/>
          </a:p>
        </p:txBody>
      </p:sp>
      <p:pic>
        <p:nvPicPr>
          <p:cNvPr id="4" name="Picture 3"/>
          <p:cNvPicPr>
            <a:picLocks noChangeAspect="1"/>
          </p:cNvPicPr>
          <p:nvPr/>
        </p:nvPicPr>
        <p:blipFill>
          <a:blip r:embed="rId2"/>
          <a:stretch>
            <a:fillRect/>
          </a:stretch>
        </p:blipFill>
        <p:spPr>
          <a:xfrm>
            <a:off x="7712414" y="2362757"/>
            <a:ext cx="4064000" cy="3975100"/>
          </a:xfrm>
          <a:prstGeom prst="rect">
            <a:avLst/>
          </a:prstGeom>
        </p:spPr>
      </p:pic>
      <p:grpSp>
        <p:nvGrpSpPr>
          <p:cNvPr id="5" name="Group 4"/>
          <p:cNvGrpSpPr/>
          <p:nvPr/>
        </p:nvGrpSpPr>
        <p:grpSpPr>
          <a:xfrm>
            <a:off x="-441154" y="-451259"/>
            <a:ext cx="7785675" cy="3029375"/>
            <a:chOff x="-593554" y="-603659"/>
            <a:chExt cx="7785675" cy="3029375"/>
          </a:xfrm>
        </p:grpSpPr>
        <p:sp>
          <p:nvSpPr>
            <p:cNvPr id="6" name="Oval 5"/>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593554" y="-246741"/>
              <a:ext cx="7785675" cy="2672457"/>
              <a:chOff x="-593554" y="-246741"/>
              <a:chExt cx="7785675" cy="2672457"/>
            </a:xfrm>
          </p:grpSpPr>
          <p:sp>
            <p:nvSpPr>
              <p:cNvPr id="8" name="Oval 7"/>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10"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50238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4795" y="927361"/>
            <a:ext cx="6814041" cy="1143000"/>
          </a:xfrm>
        </p:spPr>
        <p:txBody>
          <a:bodyPr/>
          <a:lstStyle/>
          <a:p>
            <a:r>
              <a:rPr lang="nl-NL" b="1" dirty="0" smtClean="0">
                <a:solidFill>
                  <a:srgbClr val="16C8FF"/>
                </a:solidFill>
              </a:rPr>
              <a:t>Hardware </a:t>
            </a:r>
            <a:r>
              <a:rPr lang="nl-NL" b="1" dirty="0" err="1">
                <a:solidFill>
                  <a:srgbClr val="16C8FF"/>
                </a:solidFill>
              </a:rPr>
              <a:t>N</a:t>
            </a:r>
            <a:r>
              <a:rPr lang="nl-NL" b="1" dirty="0" err="1" smtClean="0">
                <a:solidFill>
                  <a:srgbClr val="16C8FF"/>
                </a:solidFill>
              </a:rPr>
              <a:t>eeded</a:t>
            </a:r>
            <a:endParaRPr lang="en-US" b="1" dirty="0">
              <a:solidFill>
                <a:srgbClr val="16C8FF"/>
              </a:solidFill>
            </a:endParaRPr>
          </a:p>
        </p:txBody>
      </p:sp>
      <p:sp>
        <p:nvSpPr>
          <p:cNvPr id="3" name="Content Placeholder 2"/>
          <p:cNvSpPr>
            <a:spLocks noGrp="1"/>
          </p:cNvSpPr>
          <p:nvPr>
            <p:ph idx="1"/>
          </p:nvPr>
        </p:nvSpPr>
        <p:spPr>
          <a:xfrm>
            <a:off x="1068178" y="1965847"/>
            <a:ext cx="10972800" cy="4525963"/>
          </a:xfrm>
        </p:spPr>
        <p:txBody>
          <a:bodyPr>
            <a:normAutofit/>
          </a:bodyPr>
          <a:lstStyle/>
          <a:p>
            <a:pPr marL="0" indent="0">
              <a:buNone/>
            </a:pPr>
            <a:r>
              <a:rPr lang="fr-FR" b="1" dirty="0" smtClean="0"/>
              <a:t>Router</a:t>
            </a:r>
          </a:p>
          <a:p>
            <a:r>
              <a:rPr lang="en-US" dirty="0" smtClean="0"/>
              <a:t>A </a:t>
            </a:r>
            <a:r>
              <a:rPr lang="en-US" dirty="0"/>
              <a:t>router is a hardware device that allows you to connect several computers and other devices to a single Internet connection, which is known as a home network. Many routers are wireless, allowing you to easily create a wireless network.</a:t>
            </a:r>
          </a:p>
          <a:p>
            <a:r>
              <a:rPr lang="en-US" dirty="0"/>
              <a:t>You don't necessarily need to buy a router to connect to the Internet. It's possible to connect your computer directly to your modem using an Ethernet cable. Also, many modems now include a built-in router, so you have the option of creating a network without having to buy more hardware.</a:t>
            </a:r>
          </a:p>
        </p:txBody>
      </p:sp>
      <p:pic>
        <p:nvPicPr>
          <p:cNvPr id="4" name="Picture 3"/>
          <p:cNvPicPr>
            <a:picLocks noChangeAspect="1"/>
          </p:cNvPicPr>
          <p:nvPr/>
        </p:nvPicPr>
        <p:blipFill>
          <a:blip r:embed="rId2"/>
          <a:stretch>
            <a:fillRect/>
          </a:stretch>
        </p:blipFill>
        <p:spPr>
          <a:xfrm>
            <a:off x="8671006" y="44450"/>
            <a:ext cx="3520993" cy="1783709"/>
          </a:xfrm>
          <a:prstGeom prst="rect">
            <a:avLst/>
          </a:prstGeom>
        </p:spPr>
      </p:pic>
      <p:grpSp>
        <p:nvGrpSpPr>
          <p:cNvPr id="5" name="Group 4"/>
          <p:cNvGrpSpPr/>
          <p:nvPr/>
        </p:nvGrpSpPr>
        <p:grpSpPr>
          <a:xfrm>
            <a:off x="-441154" y="-451259"/>
            <a:ext cx="7785675" cy="3029375"/>
            <a:chOff x="-593554" y="-603659"/>
            <a:chExt cx="7785675" cy="3029375"/>
          </a:xfrm>
        </p:grpSpPr>
        <p:sp>
          <p:nvSpPr>
            <p:cNvPr id="6" name="Oval 5"/>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593554" y="-246741"/>
              <a:ext cx="7785675" cy="2672457"/>
              <a:chOff x="-593554" y="-246741"/>
              <a:chExt cx="7785675" cy="2672457"/>
            </a:xfrm>
          </p:grpSpPr>
          <p:sp>
            <p:nvSpPr>
              <p:cNvPr id="8" name="Oval 7"/>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10"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75924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1112" y="859078"/>
            <a:ext cx="10515600" cy="1325563"/>
          </a:xfrm>
        </p:spPr>
        <p:txBody>
          <a:bodyPr/>
          <a:lstStyle/>
          <a:p>
            <a:pPr algn="l"/>
            <a:r>
              <a:rPr lang="nl-NL" b="1" dirty="0" smtClean="0">
                <a:solidFill>
                  <a:srgbClr val="16C8FF"/>
                </a:solidFill>
              </a:rPr>
              <a:t>Hardware </a:t>
            </a:r>
            <a:r>
              <a:rPr lang="nl-NL" b="1" dirty="0" err="1" smtClean="0">
                <a:solidFill>
                  <a:srgbClr val="16C8FF"/>
                </a:solidFill>
              </a:rPr>
              <a:t>Needed</a:t>
            </a:r>
            <a:endParaRPr lang="en-US" b="1" dirty="0">
              <a:solidFill>
                <a:srgbClr val="16C8FF"/>
              </a:solidFill>
            </a:endParaRPr>
          </a:p>
        </p:txBody>
      </p:sp>
      <p:sp>
        <p:nvSpPr>
          <p:cNvPr id="3" name="Content Placeholder 2"/>
          <p:cNvSpPr>
            <a:spLocks noGrp="1"/>
          </p:cNvSpPr>
          <p:nvPr>
            <p:ph idx="1"/>
          </p:nvPr>
        </p:nvSpPr>
        <p:spPr>
          <a:xfrm>
            <a:off x="908750" y="2506662"/>
            <a:ext cx="10515600" cy="4351338"/>
          </a:xfrm>
        </p:spPr>
        <p:txBody>
          <a:bodyPr>
            <a:normAutofit lnSpcReduction="10000"/>
          </a:bodyPr>
          <a:lstStyle/>
          <a:p>
            <a:pPr marL="0" indent="0">
              <a:buNone/>
            </a:pPr>
            <a:r>
              <a:rPr lang="en-US" b="1" dirty="0"/>
              <a:t>Network card</a:t>
            </a:r>
            <a:endParaRPr lang="en-US" b="1" dirty="0" smtClean="0"/>
          </a:p>
          <a:p>
            <a:r>
              <a:rPr lang="en-US" dirty="0" smtClean="0"/>
              <a:t>A </a:t>
            </a:r>
            <a:r>
              <a:rPr lang="en-US" dirty="0"/>
              <a:t>network card is a piece of hardware that allows computers to communicate over a computer network. Most newer computers have a network card built into the motherboard, so it probably isn't something you'll need to purchase. The network card will have an Ethernet port, a wireless connection, or both.</a:t>
            </a:r>
          </a:p>
          <a:p>
            <a:r>
              <a:rPr lang="en-US" dirty="0"/>
              <a:t>If you have a laptop with a wireless connection, you can access the Internet at any place that offers a Wi-Fi connection. Many restaurants, coffee shops, bookstores, hotels, and other businesses offer free Wi-Fi. In addition, many cities provide free Wi-Fi in public areas such as parks and downtown areas.</a:t>
            </a:r>
          </a:p>
        </p:txBody>
      </p:sp>
      <p:pic>
        <p:nvPicPr>
          <p:cNvPr id="4" name="Picture 3"/>
          <p:cNvPicPr>
            <a:picLocks noChangeAspect="1"/>
          </p:cNvPicPr>
          <p:nvPr/>
        </p:nvPicPr>
        <p:blipFill>
          <a:blip r:embed="rId2"/>
          <a:stretch>
            <a:fillRect/>
          </a:stretch>
        </p:blipFill>
        <p:spPr>
          <a:xfrm>
            <a:off x="9543240" y="1"/>
            <a:ext cx="2648761" cy="1844673"/>
          </a:xfrm>
          <a:prstGeom prst="rect">
            <a:avLst/>
          </a:prstGeom>
        </p:spPr>
      </p:pic>
      <p:grpSp>
        <p:nvGrpSpPr>
          <p:cNvPr id="5" name="Group 4"/>
          <p:cNvGrpSpPr/>
          <p:nvPr/>
        </p:nvGrpSpPr>
        <p:grpSpPr>
          <a:xfrm>
            <a:off x="-441154" y="-451259"/>
            <a:ext cx="7785675" cy="3029375"/>
            <a:chOff x="-593554" y="-603659"/>
            <a:chExt cx="7785675" cy="3029375"/>
          </a:xfrm>
        </p:grpSpPr>
        <p:sp>
          <p:nvSpPr>
            <p:cNvPr id="6" name="Oval 5"/>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593554" y="-246741"/>
              <a:ext cx="7785675" cy="2672457"/>
              <a:chOff x="-593554" y="-246741"/>
              <a:chExt cx="7785675" cy="2672457"/>
            </a:xfrm>
          </p:grpSpPr>
          <p:sp>
            <p:nvSpPr>
              <p:cNvPr id="8" name="Oval 7"/>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10"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01242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a:solidFill>
                  <a:srgbClr val="16C8FF"/>
                </a:solidFill>
              </a:rPr>
              <a:t>Hardware </a:t>
            </a:r>
            <a:r>
              <a:rPr lang="nl-NL" b="1" dirty="0" err="1">
                <a:solidFill>
                  <a:srgbClr val="16C8FF"/>
                </a:solidFill>
              </a:rPr>
              <a:t>Needed</a:t>
            </a:r>
            <a:endParaRPr lang="en-US" dirty="0"/>
          </a:p>
        </p:txBody>
      </p:sp>
      <p:sp>
        <p:nvSpPr>
          <p:cNvPr id="3" name="Content Placeholder 2"/>
          <p:cNvSpPr>
            <a:spLocks noGrp="1"/>
          </p:cNvSpPr>
          <p:nvPr>
            <p:ph idx="1"/>
          </p:nvPr>
        </p:nvSpPr>
        <p:spPr>
          <a:xfrm>
            <a:off x="1219200" y="1776613"/>
            <a:ext cx="10972800" cy="2806623"/>
          </a:xfrm>
        </p:spPr>
        <p:txBody>
          <a:bodyPr>
            <a:normAutofit/>
          </a:bodyPr>
          <a:lstStyle/>
          <a:p>
            <a:pPr marL="0" indent="0">
              <a:buNone/>
            </a:pPr>
            <a:r>
              <a:rPr lang="pl-PL" b="1" dirty="0"/>
              <a:t>Web </a:t>
            </a:r>
            <a:r>
              <a:rPr lang="pl-PL" b="1" dirty="0" err="1" smtClean="0"/>
              <a:t>Browsers</a:t>
            </a:r>
            <a:endParaRPr lang="pl-PL" b="1" dirty="0"/>
          </a:p>
          <a:p>
            <a:r>
              <a:rPr lang="en-US" dirty="0"/>
              <a:t>A web browser is the tool you use to access the Web. The browser's main job is to display webpages. It also lets you create bookmarks—sometimes called Favorites—for sites you like so you can easily find them again later.</a:t>
            </a:r>
          </a:p>
          <a:p>
            <a:endParaRPr lang="en-US" dirty="0"/>
          </a:p>
          <a:p>
            <a:endParaRPr lang="en-US" dirty="0"/>
          </a:p>
        </p:txBody>
      </p:sp>
      <p:pic>
        <p:nvPicPr>
          <p:cNvPr id="4" name="Picture 3"/>
          <p:cNvPicPr>
            <a:picLocks noChangeAspect="1"/>
          </p:cNvPicPr>
          <p:nvPr/>
        </p:nvPicPr>
        <p:blipFill>
          <a:blip r:embed="rId2"/>
          <a:stretch>
            <a:fillRect/>
          </a:stretch>
        </p:blipFill>
        <p:spPr>
          <a:xfrm>
            <a:off x="4053309" y="4520594"/>
            <a:ext cx="4493212" cy="2260431"/>
          </a:xfrm>
          <a:prstGeom prst="rect">
            <a:avLst/>
          </a:prstGeom>
        </p:spPr>
      </p:pic>
      <p:grpSp>
        <p:nvGrpSpPr>
          <p:cNvPr id="5" name="Group 4"/>
          <p:cNvGrpSpPr/>
          <p:nvPr/>
        </p:nvGrpSpPr>
        <p:grpSpPr>
          <a:xfrm>
            <a:off x="-441154" y="-451259"/>
            <a:ext cx="7785675" cy="3029375"/>
            <a:chOff x="-593554" y="-603659"/>
            <a:chExt cx="7785675" cy="3029375"/>
          </a:xfrm>
        </p:grpSpPr>
        <p:sp>
          <p:nvSpPr>
            <p:cNvPr id="6" name="Oval 5"/>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593554" y="-246741"/>
              <a:ext cx="7785675" cy="2672457"/>
              <a:chOff x="-593554" y="-246741"/>
              <a:chExt cx="7785675" cy="2672457"/>
            </a:xfrm>
          </p:grpSpPr>
          <p:sp>
            <p:nvSpPr>
              <p:cNvPr id="8" name="Oval 7"/>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10"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95609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29642"/>
            <a:ext cx="10515600" cy="1325563"/>
          </a:xfrm>
        </p:spPr>
        <p:txBody>
          <a:bodyPr/>
          <a:lstStyle/>
          <a:p>
            <a:r>
              <a:rPr lang="en-US" b="1" dirty="0" smtClean="0">
                <a:solidFill>
                  <a:srgbClr val="16C8FF"/>
                </a:solidFill>
              </a:rPr>
              <a:t>Classwork</a:t>
            </a:r>
            <a:endParaRPr lang="en-US" b="1" dirty="0">
              <a:solidFill>
                <a:srgbClr val="16C8FF"/>
              </a:solidFill>
            </a:endParaRPr>
          </a:p>
        </p:txBody>
      </p:sp>
      <p:sp>
        <p:nvSpPr>
          <p:cNvPr id="3" name="Content Placeholder 2"/>
          <p:cNvSpPr>
            <a:spLocks noGrp="1"/>
          </p:cNvSpPr>
          <p:nvPr>
            <p:ph idx="1"/>
          </p:nvPr>
        </p:nvSpPr>
        <p:spPr>
          <a:xfrm>
            <a:off x="838200" y="2506662"/>
            <a:ext cx="10515600" cy="4351338"/>
          </a:xfrm>
        </p:spPr>
        <p:txBody>
          <a:bodyPr/>
          <a:lstStyle/>
          <a:p>
            <a:pPr marL="0" indent="0">
              <a:buNone/>
            </a:pPr>
            <a:r>
              <a:rPr lang="en-US" dirty="0" smtClean="0"/>
              <a:t>Internet </a:t>
            </a:r>
            <a:r>
              <a:rPr lang="en-US" dirty="0"/>
              <a:t>Connection Terms </a:t>
            </a:r>
            <a:r>
              <a:rPr lang="en-US" dirty="0" smtClean="0"/>
              <a:t>handout</a:t>
            </a:r>
            <a:endParaRPr lang="en-US" dirty="0"/>
          </a:p>
        </p:txBody>
      </p:sp>
      <p:grpSp>
        <p:nvGrpSpPr>
          <p:cNvPr id="4" name="Group 3"/>
          <p:cNvGrpSpPr/>
          <p:nvPr/>
        </p:nvGrpSpPr>
        <p:grpSpPr>
          <a:xfrm>
            <a:off x="-441154" y="-451259"/>
            <a:ext cx="7785675" cy="3029375"/>
            <a:chOff x="-593554" y="-603659"/>
            <a:chExt cx="7785675" cy="3029375"/>
          </a:xfrm>
        </p:grpSpPr>
        <p:sp>
          <p:nvSpPr>
            <p:cNvPr id="5" name="Oval 4"/>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593554" y="-246741"/>
              <a:ext cx="7785675" cy="2672457"/>
              <a:chOff x="-593554" y="-246741"/>
              <a:chExt cx="7785675" cy="2672457"/>
            </a:xfrm>
          </p:grpSpPr>
          <p:sp>
            <p:nvSpPr>
              <p:cNvPr id="7" name="Oval 6"/>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endCxn id="9"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16" name="Picture 15" descr="Windows-7-Network-Connectio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3780" y="2544207"/>
            <a:ext cx="3311793" cy="3030399"/>
          </a:xfrm>
          <a:prstGeom prst="rect">
            <a:avLst/>
          </a:prstGeom>
        </p:spPr>
      </p:pic>
    </p:spTree>
    <p:extLst>
      <p:ext uri="{BB962C8B-B14F-4D97-AF65-F5344CB8AC3E}">
        <p14:creationId xmlns:p14="http://schemas.microsoft.com/office/powerpoint/2010/main" val="250287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03549"/>
            <a:ext cx="10515600" cy="1325563"/>
          </a:xfrm>
        </p:spPr>
        <p:txBody>
          <a:bodyPr/>
          <a:lstStyle/>
          <a:p>
            <a:pPr>
              <a:defRPr/>
            </a:pPr>
            <a:r>
              <a:rPr lang="en-US" b="1" dirty="0" smtClean="0">
                <a:solidFill>
                  <a:srgbClr val="16C8FF"/>
                </a:solidFill>
                <a:ea typeface="+mj-ea"/>
              </a:rPr>
              <a:t>The client/server model</a:t>
            </a:r>
            <a:endParaRPr lang="en-US" b="1" dirty="0">
              <a:solidFill>
                <a:srgbClr val="16C8FF"/>
              </a:solidFill>
              <a:ea typeface="+mj-ea"/>
            </a:endParaRPr>
          </a:p>
        </p:txBody>
      </p:sp>
      <p:sp>
        <p:nvSpPr>
          <p:cNvPr id="7171" name="Content Placeholder 2"/>
          <p:cNvSpPr>
            <a:spLocks noGrp="1"/>
          </p:cNvSpPr>
          <p:nvPr>
            <p:ph idx="1"/>
          </p:nvPr>
        </p:nvSpPr>
        <p:spPr>
          <a:xfrm>
            <a:off x="852003" y="2336438"/>
            <a:ext cx="10515600" cy="4351338"/>
          </a:xfrm>
        </p:spPr>
        <p:txBody>
          <a:bodyPr/>
          <a:lstStyle/>
          <a:p>
            <a:pPr eaLnBrk="1" hangingPunct="1"/>
            <a:r>
              <a:rPr lang="en-US" altLang="en-US" dirty="0" smtClean="0"/>
              <a:t>Many networks are structured using the client/server model, in which individual computers and devices, called </a:t>
            </a:r>
            <a:r>
              <a:rPr lang="en-US" altLang="en-US" b="1" dirty="0" smtClean="0">
                <a:solidFill>
                  <a:srgbClr val="16C8FF"/>
                </a:solidFill>
              </a:rPr>
              <a:t>nodes</a:t>
            </a:r>
            <a:r>
              <a:rPr lang="en-US" altLang="en-US" dirty="0" smtClean="0"/>
              <a:t>, interact with one another through a central server to which they are all connected. </a:t>
            </a:r>
          </a:p>
          <a:p>
            <a:pPr eaLnBrk="1" hangingPunct="1"/>
            <a:r>
              <a:rPr lang="en-US" altLang="en-US" dirty="0" smtClean="0"/>
              <a:t>The client/server model divides processing and storage tasks between the </a:t>
            </a:r>
            <a:r>
              <a:rPr lang="en-US" altLang="en-US" b="1" dirty="0" smtClean="0">
                <a:solidFill>
                  <a:srgbClr val="16C8FF"/>
                </a:solidFill>
              </a:rPr>
              <a:t>client</a:t>
            </a:r>
            <a:r>
              <a:rPr lang="en-US" altLang="en-US" dirty="0" smtClean="0">
                <a:solidFill>
                  <a:srgbClr val="4584D3"/>
                </a:solidFill>
              </a:rPr>
              <a:t> </a:t>
            </a:r>
            <a:r>
              <a:rPr lang="en-US" altLang="en-US" dirty="0" smtClean="0"/>
              <a:t>and the </a:t>
            </a:r>
            <a:r>
              <a:rPr lang="en-US" altLang="en-US" b="1" dirty="0" smtClean="0">
                <a:solidFill>
                  <a:srgbClr val="16C8FF"/>
                </a:solidFill>
              </a:rPr>
              <a:t>server</a:t>
            </a:r>
            <a:r>
              <a:rPr lang="en-US" altLang="en-US" dirty="0" smtClean="0"/>
              <a:t>. </a:t>
            </a:r>
          </a:p>
          <a:p>
            <a:pPr eaLnBrk="1" hangingPunct="1"/>
            <a:r>
              <a:rPr lang="en-US" altLang="en-US" b="1" dirty="0" smtClean="0">
                <a:solidFill>
                  <a:srgbClr val="16C8FF"/>
                </a:solidFill>
              </a:rPr>
              <a:t>Client</a:t>
            </a:r>
            <a:r>
              <a:rPr lang="en-US" altLang="en-US" dirty="0" smtClean="0"/>
              <a:t>-an individual computer connected to a network</a:t>
            </a:r>
          </a:p>
          <a:p>
            <a:pPr eaLnBrk="1" hangingPunct="1"/>
            <a:r>
              <a:rPr lang="en-US" altLang="en-US" b="1" dirty="0" smtClean="0">
                <a:solidFill>
                  <a:srgbClr val="16C8FF"/>
                </a:solidFill>
              </a:rPr>
              <a:t>Server</a:t>
            </a:r>
            <a:r>
              <a:rPr lang="en-US" altLang="en-US" dirty="0" smtClean="0"/>
              <a:t>-A computer in a network that manages the network resources and provides, or serves, information to clients</a:t>
            </a:r>
          </a:p>
          <a:p>
            <a:pPr eaLnBrk="1" hangingPunct="1"/>
            <a:endParaRPr lang="en-US" altLang="en-US" dirty="0" smtClean="0"/>
          </a:p>
        </p:txBody>
      </p:sp>
      <p:grpSp>
        <p:nvGrpSpPr>
          <p:cNvPr id="19" name="Group 18"/>
          <p:cNvGrpSpPr/>
          <p:nvPr/>
        </p:nvGrpSpPr>
        <p:grpSpPr>
          <a:xfrm>
            <a:off x="-441154" y="-451259"/>
            <a:ext cx="7785675" cy="3029375"/>
            <a:chOff x="-593554" y="-603659"/>
            <a:chExt cx="7785675" cy="3029375"/>
          </a:xfrm>
        </p:grpSpPr>
        <p:sp>
          <p:nvSpPr>
            <p:cNvPr id="20" name="Oval 19"/>
            <p:cNvSpPr/>
            <p:nvPr/>
          </p:nvSpPr>
          <p:spPr>
            <a:xfrm>
              <a:off x="4410673" y="-603659"/>
              <a:ext cx="1187107" cy="1207317"/>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593554" y="-246741"/>
              <a:ext cx="7785675" cy="2672457"/>
              <a:chOff x="-593554" y="-246741"/>
              <a:chExt cx="7785675" cy="2672457"/>
            </a:xfrm>
          </p:grpSpPr>
          <p:sp>
            <p:nvSpPr>
              <p:cNvPr id="22" name="Oval 21"/>
              <p:cNvSpPr/>
              <p:nvPr/>
            </p:nvSpPr>
            <p:spPr>
              <a:xfrm>
                <a:off x="-593554" y="-246741"/>
                <a:ext cx="1187107" cy="1118265"/>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53818" y="245674"/>
                <a:ext cx="1929176" cy="282276"/>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0" y="1797885"/>
                <a:ext cx="613613" cy="627831"/>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V="1">
                <a:off x="3317643" y="214034"/>
                <a:ext cx="1091812" cy="226847"/>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endCxn id="24" idx="0"/>
              </p:cNvCxnSpPr>
              <p:nvPr/>
            </p:nvCxnSpPr>
            <p:spPr>
              <a:xfrm>
                <a:off x="0" y="826142"/>
                <a:ext cx="306807" cy="971743"/>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2465371" y="0"/>
                <a:ext cx="854987" cy="841866"/>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5553475" y="226848"/>
                <a:ext cx="953682" cy="329640"/>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624825" y="-171227"/>
                <a:ext cx="1025032" cy="284651"/>
              </a:xfrm>
              <a:prstGeom prst="line">
                <a:avLst/>
              </a:prstGeom>
              <a:ln w="28575" cmpd="sng">
                <a:solidFill>
                  <a:srgbClr val="16C8FF"/>
                </a:solidFill>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6475264" y="133767"/>
                <a:ext cx="716857" cy="850790"/>
              </a:xfrm>
              <a:prstGeom prst="ellipse">
                <a:avLst/>
              </a:prstGeom>
              <a:noFill/>
              <a:ln w="28575" cmpd="sng">
                <a:solidFill>
                  <a:srgbClr val="16C8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18" name="Picture 17" descr="icon_client_ser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656" y="0"/>
            <a:ext cx="3703343" cy="2150328"/>
          </a:xfrm>
          <a:prstGeom prst="rect">
            <a:avLst/>
          </a:prstGeom>
        </p:spPr>
      </p:pic>
    </p:spTree>
    <p:extLst>
      <p:ext uri="{BB962C8B-B14F-4D97-AF65-F5344CB8AC3E}">
        <p14:creationId xmlns:p14="http://schemas.microsoft.com/office/powerpoint/2010/main" val="2228496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Perspective.thmx</Template>
  <TotalTime>3383</TotalTime>
  <Words>806</Words>
  <Application>Microsoft Office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BlairMdITC TT-Medium</vt:lpstr>
      <vt:lpstr>Calibri</vt:lpstr>
      <vt:lpstr>Calibri Light</vt:lpstr>
      <vt:lpstr>Rockwell</vt:lpstr>
      <vt:lpstr>Office Theme</vt:lpstr>
      <vt:lpstr>The “Internet”</vt:lpstr>
      <vt:lpstr>Software/Hardware needed to connect to the Internet</vt:lpstr>
      <vt:lpstr> Various Types Of Internet Connections  </vt:lpstr>
      <vt:lpstr>Hardware Needed</vt:lpstr>
      <vt:lpstr>Hardware Needed</vt:lpstr>
      <vt:lpstr>Hardware Needed</vt:lpstr>
      <vt:lpstr>Hardware Needed</vt:lpstr>
      <vt:lpstr>Classwork</vt:lpstr>
      <vt:lpstr>The client/server model</vt:lpstr>
      <vt:lpstr>The client/server model</vt:lpstr>
      <vt:lpstr>Client/server relationship</vt:lpstr>
      <vt:lpstr>The client/server model</vt:lpstr>
      <vt:lpstr>Client/server model example</vt:lpstr>
    </vt:vector>
  </TitlesOfParts>
  <Company>OCPS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Lonjel R.</dc:creator>
  <cp:lastModifiedBy>Hall, Lonjel R.</cp:lastModifiedBy>
  <cp:revision>57</cp:revision>
  <cp:lastPrinted>2015-01-26T00:34:13Z</cp:lastPrinted>
  <dcterms:created xsi:type="dcterms:W3CDTF">2015-01-16T17:44:53Z</dcterms:created>
  <dcterms:modified xsi:type="dcterms:W3CDTF">2015-02-09T19:29:31Z</dcterms:modified>
</cp:coreProperties>
</file>