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8" r:id="rId3"/>
    <p:sldId id="261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1C0"/>
    <a:srgbClr val="25ECF1"/>
    <a:srgbClr val="8FC5DA"/>
    <a:srgbClr val="F5BA35"/>
    <a:srgbClr val="14A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47" autoAdjust="0"/>
  </p:normalViewPr>
  <p:slideViewPr>
    <p:cSldViewPr snapToGrid="0" snapToObjects="1">
      <p:cViewPr varScale="1">
        <p:scale>
          <a:sx n="87" d="100"/>
          <a:sy n="87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8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3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3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3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5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4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2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AB95E-7C9E-894D-B123-05FEFEF56376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57FF7-370D-2548-BCCB-002CA871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4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slide3.xml"/><Relationship Id="rId5" Type="http://schemas.openxmlformats.org/officeDocument/2006/relationships/slide" Target="slide2.xml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20" Type="http://schemas.openxmlformats.org/officeDocument/2006/relationships/slide" Target="slide27.xml"/><Relationship Id="rId21" Type="http://schemas.openxmlformats.org/officeDocument/2006/relationships/slide" Target="slide37.xml"/><Relationship Id="rId22" Type="http://schemas.openxmlformats.org/officeDocument/2006/relationships/slide" Target="slide29.xml"/><Relationship Id="rId23" Type="http://schemas.openxmlformats.org/officeDocument/2006/relationships/slide" Target="slide39.xml"/><Relationship Id="rId24" Type="http://schemas.openxmlformats.org/officeDocument/2006/relationships/slide" Target="slide24.xml"/><Relationship Id="rId25" Type="http://schemas.openxmlformats.org/officeDocument/2006/relationships/slide" Target="slide31.xml"/><Relationship Id="rId26" Type="http://schemas.openxmlformats.org/officeDocument/2006/relationships/slide" Target="slide41.xml"/><Relationship Id="rId27" Type="http://schemas.openxmlformats.org/officeDocument/2006/relationships/image" Target="../media/image2.png"/><Relationship Id="rId10" Type="http://schemas.openxmlformats.org/officeDocument/2006/relationships/slide" Target="slide13.xml"/><Relationship Id="rId11" Type="http://schemas.openxmlformats.org/officeDocument/2006/relationships/slide" Target="slide23.xml"/><Relationship Id="rId12" Type="http://schemas.openxmlformats.org/officeDocument/2006/relationships/slide" Target="slide33.xml"/><Relationship Id="rId13" Type="http://schemas.openxmlformats.org/officeDocument/2006/relationships/slide" Target="slide21.xml"/><Relationship Id="rId14" Type="http://schemas.openxmlformats.org/officeDocument/2006/relationships/slide" Target="slide15.xml"/><Relationship Id="rId15" Type="http://schemas.openxmlformats.org/officeDocument/2006/relationships/slide" Target="slide25.xml"/><Relationship Id="rId16" Type="http://schemas.openxmlformats.org/officeDocument/2006/relationships/slide" Target="slide35.xml"/><Relationship Id="rId17" Type="http://schemas.openxmlformats.org/officeDocument/2006/relationships/slide" Target="slide22.xml"/><Relationship Id="rId18" Type="http://schemas.openxmlformats.org/officeDocument/2006/relationships/slide" Target="slide17.xml"/><Relationship Id="rId19" Type="http://schemas.openxmlformats.org/officeDocument/2006/relationships/slide" Target="slide19.xml"/><Relationship Id="rId1" Type="http://schemas.microsoft.com/office/2007/relationships/media" Target="../media/media1.WAV"/><Relationship Id="rId2" Type="http://schemas.openxmlformats.org/officeDocument/2006/relationships/audio" Target="../media/media1.WAV"/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5" Type="http://schemas.openxmlformats.org/officeDocument/2006/relationships/slide" Target="slide3.xml"/><Relationship Id="rId6" Type="http://schemas.openxmlformats.org/officeDocument/2006/relationships/slide" Target="slide5.xml"/><Relationship Id="rId7" Type="http://schemas.openxmlformats.org/officeDocument/2006/relationships/slide" Target="slide7.xml"/><Relationship Id="rId8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255312" cy="7016739"/>
          </a:xfrm>
          <a:prstGeom prst="rect">
            <a:avLst/>
          </a:prstGeom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554734" y="4864349"/>
            <a:ext cx="4241699" cy="1993650"/>
          </a:xfrm>
          <a:prstGeom prst="rect">
            <a:avLst/>
          </a:prstGeom>
          <a:noFill/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r>
              <a:rPr lang="en-US" sz="36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14A2DF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  <a:ea typeface="Impact"/>
                <a:cs typeface="Impact"/>
              </a:rPr>
              <a:t>Computer</a:t>
            </a:r>
          </a:p>
          <a:p>
            <a:r>
              <a:rPr lang="en-US" sz="36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14A2DF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Impact"/>
                <a:ea typeface="Impact"/>
                <a:cs typeface="Impact"/>
              </a:rPr>
              <a:t>Jeopardy</a:t>
            </a:r>
            <a:endParaRPr lang="en-US" sz="3600" b="1" kern="1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14A2DF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Impact"/>
              <a:ea typeface="Impact"/>
              <a:cs typeface="Impact"/>
            </a:endParaRPr>
          </a:p>
        </p:txBody>
      </p:sp>
      <p:sp>
        <p:nvSpPr>
          <p:cNvPr id="2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0082" y="6175484"/>
            <a:ext cx="1333918" cy="682515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solidFill>
                  <a:srgbClr val="FFFFFF"/>
                </a:solidFill>
                <a:hlinkClick r:id="rId5" action="ppaction://hlinksldjump"/>
              </a:rPr>
              <a:t>Click to begin.</a:t>
            </a:r>
            <a:endParaRPr lang="en-US" sz="16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4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s is 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40pts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2094" y="1227756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What is Technology </a:t>
            </a:r>
            <a:r>
              <a:rPr lang="en-US" sz="4000" b="1" dirty="0">
                <a:solidFill>
                  <a:srgbClr val="FFFFFF"/>
                </a:solidFill>
              </a:rPr>
              <a:t>Adoption Models </a:t>
            </a: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5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FFFF"/>
                </a:solidFill>
              </a:rPr>
              <a:t>This resume</a:t>
            </a:r>
          </a:p>
          <a:p>
            <a:pPr lvl="0" algn="ctr"/>
            <a:r>
              <a:rPr lang="en-US" sz="4000" b="1" dirty="0" smtClean="0">
                <a:solidFill>
                  <a:srgbClr val="FFFFFF"/>
                </a:solidFill>
              </a:rPr>
              <a:t>contains </a:t>
            </a:r>
            <a:r>
              <a:rPr lang="en-US" sz="4000" b="1" dirty="0">
                <a:solidFill>
                  <a:srgbClr val="FFFFFF"/>
                </a:solidFill>
              </a:rPr>
              <a:t>little </a:t>
            </a:r>
            <a:r>
              <a:rPr lang="en-US" sz="4000" b="1" dirty="0" smtClean="0">
                <a:solidFill>
                  <a:srgbClr val="FFFFFF"/>
                </a:solidFill>
              </a:rPr>
              <a:t>formatting and is intended </a:t>
            </a:r>
            <a:r>
              <a:rPr lang="en-US" sz="4000" b="1" dirty="0">
                <a:solidFill>
                  <a:srgbClr val="FFFFFF"/>
                </a:solidFill>
              </a:rPr>
              <a:t>for keyword-searchable résumé databases and applicant tracking systems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50pts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229594"/>
            <a:ext cx="78486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5000" b="1" dirty="0" smtClean="0">
                <a:solidFill>
                  <a:srgbClr val="FFFFFF"/>
                </a:solidFill>
              </a:rPr>
              <a:t>What is a text </a:t>
            </a:r>
            <a:r>
              <a:rPr lang="en-US" sz="5000" b="1" dirty="0">
                <a:solidFill>
                  <a:srgbClr val="FFFFFF"/>
                </a:solidFill>
              </a:rPr>
              <a:t>format </a:t>
            </a:r>
            <a:r>
              <a:rPr lang="en-US" sz="5000" b="1" dirty="0" smtClean="0">
                <a:solidFill>
                  <a:srgbClr val="FFFFFF"/>
                </a:solidFill>
              </a:rPr>
              <a:t>résumé</a:t>
            </a:r>
            <a:endParaRPr lang="en-US" sz="5000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2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 algn="ctr"/>
            <a:r>
              <a:rPr lang="en-US" sz="4000" b="1" dirty="0">
                <a:solidFill>
                  <a:srgbClr val="FFFFFF"/>
                </a:solidFill>
              </a:rPr>
              <a:t>a category of information in a table (a column)</a:t>
            </a:r>
          </a:p>
        </p:txBody>
      </p:sp>
    </p:spTree>
    <p:extLst>
      <p:ext uri="{BB962C8B-B14F-4D97-AF65-F5344CB8AC3E}">
        <p14:creationId xmlns:p14="http://schemas.microsoft.com/office/powerpoint/2010/main" val="40618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10pts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994168"/>
            <a:ext cx="7848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What is a field?</a:t>
            </a:r>
            <a:endParaRPr lang="en-US" sz="4000" b="1" dirty="0">
              <a:solidFill>
                <a:srgbClr val="FFFFFF"/>
              </a:solidFill>
            </a:endParaRPr>
          </a:p>
          <a:p>
            <a:pPr algn="ctr"/>
            <a:endParaRPr lang="en-US" b="1" dirty="0">
              <a:solidFill>
                <a:srgbClr val="FFFFFF"/>
              </a:solidFill>
            </a:endParaRPr>
          </a:p>
          <a:p>
            <a:endParaRPr lang="en-US" b="1" dirty="0"/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3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6391" y="1746193"/>
            <a:ext cx="800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 algn="ctr"/>
            <a:r>
              <a:rPr lang="en-US" sz="4000" b="1" dirty="0">
                <a:solidFill>
                  <a:srgbClr val="FFFFFF"/>
                </a:solidFill>
              </a:rPr>
              <a:t>A database table can have only one _____key.</a:t>
            </a:r>
          </a:p>
        </p:txBody>
      </p:sp>
    </p:spTree>
    <p:extLst>
      <p:ext uri="{BB962C8B-B14F-4D97-AF65-F5344CB8AC3E}">
        <p14:creationId xmlns:p14="http://schemas.microsoft.com/office/powerpoint/2010/main" val="297604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/>
              <a:t>2</a:t>
            </a:r>
            <a:r>
              <a:rPr lang="en-US" sz="4000" dirty="0" smtClean="0"/>
              <a:t>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242356"/>
            <a:ext cx="78486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 algn="ctr"/>
            <a:r>
              <a:rPr lang="en-US" sz="5000" b="1" dirty="0" smtClean="0">
                <a:solidFill>
                  <a:srgbClr val="FFFFFF"/>
                </a:solidFill>
              </a:rPr>
              <a:t>What is primary</a:t>
            </a:r>
            <a:endParaRPr lang="en-US" sz="5000" b="1" dirty="0">
              <a:solidFill>
                <a:srgbClr val="FFFFFF"/>
              </a:solidFill>
            </a:endParaRPr>
          </a:p>
          <a:p>
            <a:endParaRPr lang="en-US" sz="5000" b="1" dirty="0"/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4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rgbClr val="FFFFFF"/>
                </a:solidFill>
              </a:rPr>
              <a:t>To include at least one keyword in a search which Boolean operator can be used?</a:t>
            </a:r>
          </a:p>
        </p:txBody>
      </p:sp>
    </p:spTree>
    <p:extLst>
      <p:ext uri="{BB962C8B-B14F-4D97-AF65-F5344CB8AC3E}">
        <p14:creationId xmlns:p14="http://schemas.microsoft.com/office/powerpoint/2010/main" val="266294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30pts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417547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What is </a:t>
            </a:r>
            <a:r>
              <a:rPr lang="en-US" sz="4000" b="1" dirty="0">
                <a:solidFill>
                  <a:srgbClr val="FFFFFF"/>
                </a:solidFill>
              </a:rPr>
              <a:t>“OR”</a:t>
            </a:r>
          </a:p>
          <a:p>
            <a:pPr lvl="0" algn="ctr"/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4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A query that specifies </a:t>
            </a:r>
            <a:r>
              <a:rPr lang="en-US" sz="4000" b="1" dirty="0">
                <a:solidFill>
                  <a:srgbClr val="FFFFFF"/>
                </a:solidFill>
              </a:rPr>
              <a:t>the fields and data </a:t>
            </a:r>
            <a:r>
              <a:rPr lang="en-US" sz="4000" b="1" dirty="0" smtClean="0">
                <a:solidFill>
                  <a:srgbClr val="FFFFFF"/>
                </a:solidFill>
              </a:rPr>
              <a:t>values.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0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A2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0"/>
            <a:ext cx="1800225" cy="1143000"/>
          </a:xfrm>
          <a:prstGeom prst="actionButtonBlank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u="sng" dirty="0" smtClean="0"/>
              <a:t>Lesson 6</a:t>
            </a:r>
          </a:p>
          <a:p>
            <a:pPr algn="ctr"/>
            <a:r>
              <a:rPr lang="en-US" b="0" dirty="0" smtClean="0">
                <a:solidFill>
                  <a:schemeClr val="tx1"/>
                </a:solidFill>
              </a:rPr>
              <a:t>Web Searching </a:t>
            </a:r>
          </a:p>
          <a:p>
            <a:pPr algn="ctr"/>
            <a:r>
              <a:rPr lang="en-US" dirty="0"/>
              <a:t>&amp;</a:t>
            </a:r>
            <a:r>
              <a:rPr lang="en-US" b="0" dirty="0" smtClean="0">
                <a:solidFill>
                  <a:schemeClr val="tx1"/>
                </a:solidFill>
              </a:rPr>
              <a:t> Databases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5123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0"/>
            <a:ext cx="1800225" cy="1143000"/>
          </a:xfrm>
          <a:prstGeom prst="actionButtonBlank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u="sng" dirty="0" smtClean="0"/>
              <a:t>Mix Lessons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5124" name="AutoShap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4579" y="0"/>
            <a:ext cx="1800225" cy="1143000"/>
          </a:xfrm>
          <a:prstGeom prst="actionButtonBlank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u="sng" dirty="0" smtClean="0"/>
              <a:t>None</a:t>
            </a:r>
          </a:p>
          <a:p>
            <a:pPr algn="ctr"/>
            <a:r>
              <a:rPr lang="en-US" dirty="0" smtClean="0"/>
              <a:t>Do Not Chose</a:t>
            </a:r>
            <a:endParaRPr lang="en-US" dirty="0"/>
          </a:p>
        </p:txBody>
      </p:sp>
      <p:sp>
        <p:nvSpPr>
          <p:cNvPr id="5125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5" action="ppaction://hlinksldjump"/>
              </a:rPr>
              <a:t>10 Point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512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6" action="ppaction://hlinksldjump"/>
              </a:rPr>
              <a:t>20 Points</a:t>
            </a:r>
            <a:endParaRPr lang="en-US" dirty="0"/>
          </a:p>
        </p:txBody>
      </p:sp>
      <p:sp>
        <p:nvSpPr>
          <p:cNvPr id="5127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7" action="ppaction://hlinksldjump"/>
              </a:rPr>
              <a:t>30 Points</a:t>
            </a:r>
            <a:endParaRPr lang="en-US" dirty="0"/>
          </a:p>
        </p:txBody>
      </p:sp>
      <p:sp>
        <p:nvSpPr>
          <p:cNvPr id="5128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8" action="ppaction://hlinksldjump"/>
              </a:rPr>
              <a:t>40 Points</a:t>
            </a:r>
            <a:endParaRPr lang="en-US" dirty="0"/>
          </a:p>
        </p:txBody>
      </p:sp>
      <p:sp>
        <p:nvSpPr>
          <p:cNvPr id="5129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9" action="ppaction://hlinksldjump"/>
              </a:rPr>
              <a:t>50 Points</a:t>
            </a:r>
            <a:endParaRPr lang="en-US" dirty="0"/>
          </a:p>
        </p:txBody>
      </p:sp>
      <p:sp>
        <p:nvSpPr>
          <p:cNvPr id="5130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0" action="ppaction://hlinksldjump"/>
              </a:rPr>
              <a:t>10 Point</a:t>
            </a:r>
            <a:endParaRPr lang="en-US" dirty="0"/>
          </a:p>
        </p:txBody>
      </p:sp>
      <p:sp>
        <p:nvSpPr>
          <p:cNvPr id="5131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1" action="ppaction://hlinksldjump"/>
              </a:rPr>
              <a:t>10 Point</a:t>
            </a:r>
            <a:endParaRPr lang="en-US" dirty="0"/>
          </a:p>
        </p:txBody>
      </p:sp>
      <p:sp>
        <p:nvSpPr>
          <p:cNvPr id="5132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2" action="ppaction://hlinksldjump"/>
              </a:rPr>
              <a:t>10 Point</a:t>
            </a:r>
            <a:endParaRPr lang="en-US" dirty="0"/>
          </a:p>
        </p:txBody>
      </p:sp>
      <p:sp>
        <p:nvSpPr>
          <p:cNvPr id="5133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99981" y="1143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hlinkClick r:id="rId13" action="ppaction://hlinksldjump"/>
              </a:rPr>
              <a:t>10 Point</a:t>
            </a:r>
            <a:endParaRPr lang="en-US"/>
          </a:p>
        </p:txBody>
      </p:sp>
      <p:sp>
        <p:nvSpPr>
          <p:cNvPr id="5134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4" action="ppaction://hlinksldjump"/>
              </a:rPr>
              <a:t>20 Points</a:t>
            </a:r>
            <a:endParaRPr lang="en-US" dirty="0"/>
          </a:p>
        </p:txBody>
      </p:sp>
      <p:sp>
        <p:nvSpPr>
          <p:cNvPr id="5135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5" action="ppaction://hlinksldjump"/>
              </a:rPr>
              <a:t>20 Points</a:t>
            </a:r>
            <a:endParaRPr lang="en-US" dirty="0"/>
          </a:p>
        </p:txBody>
      </p:sp>
      <p:sp>
        <p:nvSpPr>
          <p:cNvPr id="5136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6" action="ppaction://hlinksldjump"/>
              </a:rPr>
              <a:t>20 Points</a:t>
            </a:r>
            <a:endParaRPr lang="en-US" dirty="0"/>
          </a:p>
        </p:txBody>
      </p:sp>
      <p:sp>
        <p:nvSpPr>
          <p:cNvPr id="5137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99981" y="2286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hlinkClick r:id="rId17" action="ppaction://hlinksldjump"/>
              </a:rPr>
              <a:t>20 Points</a:t>
            </a:r>
            <a:endParaRPr lang="en-US"/>
          </a:p>
        </p:txBody>
      </p:sp>
      <p:sp>
        <p:nvSpPr>
          <p:cNvPr id="5138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8" action="ppaction://hlinksldjump"/>
              </a:rPr>
              <a:t>30 Points</a:t>
            </a:r>
            <a:endParaRPr lang="en-US" dirty="0"/>
          </a:p>
        </p:txBody>
      </p:sp>
      <p:sp>
        <p:nvSpPr>
          <p:cNvPr id="5139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9" action="ppaction://hlinksldjump"/>
              </a:rPr>
              <a:t>40 Points</a:t>
            </a:r>
            <a:endParaRPr lang="en-US" dirty="0"/>
          </a:p>
        </p:txBody>
      </p:sp>
      <p:sp>
        <p:nvSpPr>
          <p:cNvPr id="5140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3" action="ppaction://hlinksldjump"/>
              </a:rPr>
              <a:t>50 Points</a:t>
            </a:r>
            <a:endParaRPr lang="en-US" dirty="0"/>
          </a:p>
        </p:txBody>
      </p:sp>
      <p:sp>
        <p:nvSpPr>
          <p:cNvPr id="5141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0" action="ppaction://hlinksldjump"/>
              </a:rPr>
              <a:t>30 Points</a:t>
            </a:r>
            <a:endParaRPr lang="en-US" dirty="0"/>
          </a:p>
        </p:txBody>
      </p:sp>
      <p:sp>
        <p:nvSpPr>
          <p:cNvPr id="5142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1" action="ppaction://hlinksldjump"/>
              </a:rPr>
              <a:t>30 Points</a:t>
            </a:r>
            <a:endParaRPr lang="en-US" dirty="0"/>
          </a:p>
        </p:txBody>
      </p:sp>
      <p:sp>
        <p:nvSpPr>
          <p:cNvPr id="514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99981" y="3429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hlinkClick r:id="rId11" action="ppaction://hlinksldjump"/>
              </a:rPr>
              <a:t>30 Points</a:t>
            </a:r>
            <a:endParaRPr lang="en-US"/>
          </a:p>
        </p:txBody>
      </p:sp>
      <p:sp>
        <p:nvSpPr>
          <p:cNvPr id="5144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2" action="ppaction://hlinksldjump"/>
              </a:rPr>
              <a:t>40 Points</a:t>
            </a:r>
            <a:endParaRPr lang="en-US" dirty="0"/>
          </a:p>
        </p:txBody>
      </p:sp>
      <p:sp>
        <p:nvSpPr>
          <p:cNvPr id="5145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3" action="ppaction://hlinksldjump"/>
              </a:rPr>
              <a:t>40 Points</a:t>
            </a:r>
            <a:endParaRPr lang="en-US" dirty="0"/>
          </a:p>
        </p:txBody>
      </p:sp>
      <p:sp>
        <p:nvSpPr>
          <p:cNvPr id="5146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99981" y="4572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hlinkClick r:id="rId24" action="ppaction://hlinksldjump"/>
              </a:rPr>
              <a:t>40 Points</a:t>
            </a:r>
            <a:endParaRPr lang="en-US"/>
          </a:p>
        </p:txBody>
      </p:sp>
      <p:sp>
        <p:nvSpPr>
          <p:cNvPr id="514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5" action="ppaction://hlinksldjump"/>
              </a:rPr>
              <a:t>50 Points</a:t>
            </a:r>
            <a:endParaRPr lang="en-US" dirty="0"/>
          </a:p>
        </p:txBody>
      </p:sp>
      <p:sp>
        <p:nvSpPr>
          <p:cNvPr id="514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26" action="ppaction://hlinksldjump"/>
              </a:rPr>
              <a:t>50 Points</a:t>
            </a:r>
            <a:endParaRPr lang="en-US" dirty="0"/>
          </a:p>
        </p:txBody>
      </p:sp>
      <p:sp>
        <p:nvSpPr>
          <p:cNvPr id="5149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99981" y="5715000"/>
            <a:ext cx="1800225" cy="1143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hlinkClick r:id="rId15" action="ppaction://hlinksldjump"/>
              </a:rPr>
              <a:t>50 Points</a:t>
            </a:r>
            <a:endParaRPr lang="en-US" dirty="0"/>
          </a:p>
        </p:txBody>
      </p:sp>
      <p:sp>
        <p:nvSpPr>
          <p:cNvPr id="5150" name="AutoShape 6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0"/>
            <a:ext cx="1800225" cy="1143000"/>
          </a:xfrm>
          <a:prstGeom prst="actionButtonBlank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u="sng" dirty="0" smtClean="0"/>
              <a:t>Lesson 8</a:t>
            </a:r>
          </a:p>
          <a:p>
            <a:pPr algn="ctr"/>
            <a:r>
              <a:rPr lang="en-US" sz="1700" b="0" dirty="0" smtClean="0">
                <a:solidFill>
                  <a:schemeClr val="tx1"/>
                </a:solidFill>
              </a:rPr>
              <a:t>Protecti</a:t>
            </a:r>
            <a:r>
              <a:rPr lang="en-US" sz="1700" dirty="0" smtClean="0"/>
              <a:t>ng Yourself</a:t>
            </a:r>
          </a:p>
          <a:p>
            <a:pPr algn="ctr"/>
            <a:r>
              <a:rPr lang="en-US" sz="1700" dirty="0" smtClean="0"/>
              <a:t>Online</a:t>
            </a:r>
            <a:endParaRPr lang="en-US" sz="1700" b="0" dirty="0">
              <a:solidFill>
                <a:schemeClr val="tx1"/>
              </a:solidFill>
            </a:endParaRPr>
          </a:p>
        </p:txBody>
      </p:sp>
      <p:pic>
        <p:nvPicPr>
          <p:cNvPr id="2109" name="C6D2291A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2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1800225" cy="1143000"/>
          </a:xfrm>
          <a:prstGeom prst="actionButtonBlank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u="sng" dirty="0" smtClean="0"/>
              <a:t>Lesson 1</a:t>
            </a:r>
          </a:p>
          <a:p>
            <a:r>
              <a:rPr lang="en-US" dirty="0" smtClean="0"/>
              <a:t>IT Business </a:t>
            </a:r>
          </a:p>
          <a:p>
            <a:r>
              <a:rPr lang="en-US" dirty="0" smtClean="0"/>
              <a:t>&amp; Careers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4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8" fill="hold"/>
                                        <p:tgtEl>
                                          <p:spTgt spid="21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09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40pts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2094" y="1227756"/>
            <a:ext cx="7848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What is query </a:t>
            </a:r>
            <a:r>
              <a:rPr lang="en-US" sz="4000" b="1" dirty="0">
                <a:solidFill>
                  <a:srgbClr val="FFFFFF"/>
                </a:solidFill>
              </a:rPr>
              <a:t>by example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09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 algn="ctr"/>
            <a:r>
              <a:rPr lang="en-US" sz="4000" b="1" dirty="0" smtClean="0">
                <a:solidFill>
                  <a:srgbClr val="FFFFFF"/>
                </a:solidFill>
              </a:rPr>
              <a:t>Each </a:t>
            </a:r>
            <a:r>
              <a:rPr lang="en-US" sz="4000" b="1" dirty="0">
                <a:solidFill>
                  <a:srgbClr val="FFFFFF"/>
                </a:solidFill>
              </a:rPr>
              <a:t>record in Table A can have only one matching record in Table </a:t>
            </a:r>
            <a:r>
              <a:rPr lang="en-US" sz="4000" b="1" dirty="0" smtClean="0">
                <a:solidFill>
                  <a:srgbClr val="FFFFFF"/>
                </a:solidFill>
              </a:rPr>
              <a:t>B.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5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50pts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229594"/>
            <a:ext cx="784860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 algn="ctr"/>
            <a:r>
              <a:rPr lang="en-US" sz="5400" b="1" dirty="0" smtClean="0">
                <a:solidFill>
                  <a:srgbClr val="FFFFFF"/>
                </a:solidFill>
              </a:rPr>
              <a:t>What is </a:t>
            </a:r>
            <a:r>
              <a:rPr lang="en-US" sz="5400" b="1" dirty="0">
                <a:solidFill>
                  <a:srgbClr val="FFFFFF"/>
                </a:solidFill>
              </a:rPr>
              <a:t>o</a:t>
            </a:r>
            <a:r>
              <a:rPr lang="en-US" sz="5400" b="1" dirty="0" smtClean="0">
                <a:solidFill>
                  <a:srgbClr val="FFFFFF"/>
                </a:solidFill>
              </a:rPr>
              <a:t>ne</a:t>
            </a:r>
            <a:r>
              <a:rPr lang="en-US" sz="5400" b="1" dirty="0">
                <a:solidFill>
                  <a:srgbClr val="FFFFFF"/>
                </a:solidFill>
              </a:rPr>
              <a:t>-to-</a:t>
            </a:r>
            <a:r>
              <a:rPr lang="en-US" sz="5400" b="1" dirty="0" smtClean="0">
                <a:solidFill>
                  <a:srgbClr val="FFFFFF"/>
                </a:solidFill>
              </a:rPr>
              <a:t>many relationship</a:t>
            </a:r>
            <a:endParaRPr lang="en-US" sz="54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8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5000" b="1" dirty="0">
                <a:solidFill>
                  <a:srgbClr val="FFFFFF"/>
                </a:solidFill>
              </a:rPr>
              <a:t>SSL stands for…</a:t>
            </a:r>
          </a:p>
        </p:txBody>
      </p:sp>
    </p:spTree>
    <p:extLst>
      <p:ext uri="{BB962C8B-B14F-4D97-AF65-F5344CB8AC3E}">
        <p14:creationId xmlns:p14="http://schemas.microsoft.com/office/powerpoint/2010/main" val="173428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10pts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994168"/>
            <a:ext cx="7848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What is </a:t>
            </a:r>
            <a:r>
              <a:rPr lang="en-US" sz="4000" b="1" dirty="0">
                <a:solidFill>
                  <a:srgbClr val="FFFFFF"/>
                </a:solidFill>
              </a:rPr>
              <a:t>Secure Socket Layer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</a:rPr>
              <a:t>?</a:t>
            </a:r>
            <a:endParaRPr lang="en-US" sz="4000" b="1" dirty="0">
              <a:solidFill>
                <a:srgbClr val="FFFFFF"/>
              </a:solidFill>
            </a:endParaRPr>
          </a:p>
          <a:p>
            <a:pPr algn="ctr"/>
            <a:endParaRPr lang="en-US" b="1" dirty="0">
              <a:solidFill>
                <a:srgbClr val="FFFFFF"/>
              </a:solidFill>
            </a:endParaRPr>
          </a:p>
          <a:p>
            <a:endParaRPr lang="en-US" b="1" dirty="0"/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8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6391" y="1746193"/>
            <a:ext cx="8001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rgbClr val="FFFFFF"/>
                </a:solidFill>
              </a:rPr>
              <a:t>This malware appears to be harmless (such as a computer game) but produces harmful </a:t>
            </a:r>
            <a:r>
              <a:rPr lang="en-US" sz="4000" b="1" dirty="0" smtClean="0">
                <a:solidFill>
                  <a:srgbClr val="FFFFFF"/>
                </a:solidFill>
              </a:rPr>
              <a:t>results.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2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/>
              <a:t>2</a:t>
            </a:r>
            <a:r>
              <a:rPr lang="en-US" sz="4000" dirty="0" smtClean="0"/>
              <a:t>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242356"/>
            <a:ext cx="78486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5000" b="1" dirty="0" smtClean="0">
                <a:solidFill>
                  <a:srgbClr val="FFFFFF"/>
                </a:solidFill>
              </a:rPr>
              <a:t>What is a </a:t>
            </a:r>
            <a:r>
              <a:rPr lang="en-US" sz="5400" b="1" dirty="0" err="1" smtClean="0">
                <a:solidFill>
                  <a:srgbClr val="FFFFFF"/>
                </a:solidFill>
              </a:rPr>
              <a:t>trojan</a:t>
            </a:r>
            <a:r>
              <a:rPr lang="en-US" sz="5400" b="1" dirty="0" smtClean="0">
                <a:solidFill>
                  <a:srgbClr val="FFFFFF"/>
                </a:solidFill>
              </a:rPr>
              <a:t>?</a:t>
            </a:r>
            <a:endParaRPr lang="en-US" sz="5400" b="1" dirty="0">
              <a:solidFill>
                <a:srgbClr val="FFFFFF"/>
              </a:solidFill>
            </a:endParaRPr>
          </a:p>
          <a:p>
            <a:pPr lvl="0" algn="ctr"/>
            <a:endParaRPr lang="en-US" sz="5000" b="1" dirty="0">
              <a:solidFill>
                <a:srgbClr val="FFFFFF"/>
              </a:solidFill>
            </a:endParaRPr>
          </a:p>
          <a:p>
            <a:endParaRPr lang="en-US" sz="5000" b="1" dirty="0"/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8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914400" lvl="1" indent="-457200"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Conduct </a:t>
            </a:r>
            <a:r>
              <a:rPr lang="en-US" b="1" dirty="0">
                <a:solidFill>
                  <a:srgbClr val="FFFFFF"/>
                </a:solidFill>
              </a:rPr>
              <a:t>online transactions through secure web sites</a:t>
            </a:r>
          </a:p>
          <a:p>
            <a:pPr marL="914400" lvl="1" indent="-457200">
              <a:buFont typeface="Arial"/>
              <a:buChar char="•"/>
            </a:pPr>
            <a:r>
              <a:rPr lang="en-US" b="1" dirty="0">
                <a:solidFill>
                  <a:srgbClr val="FFFFFF"/>
                </a:solidFill>
              </a:rPr>
              <a:t>Do not assume that only the intended recipient will read your messages</a:t>
            </a:r>
          </a:p>
          <a:p>
            <a:pPr marL="914400" lvl="1" indent="-457200">
              <a:buFont typeface="Arial"/>
              <a:buChar char="•"/>
            </a:pPr>
            <a:r>
              <a:rPr lang="en-US" b="1" dirty="0">
                <a:solidFill>
                  <a:srgbClr val="FFFFFF"/>
                </a:solidFill>
              </a:rPr>
              <a:t>Be selective when posting information to newsgroups</a:t>
            </a:r>
          </a:p>
          <a:p>
            <a:r>
              <a:rPr lang="en-US" b="1" dirty="0">
                <a:solidFill>
                  <a:srgbClr val="FFFFFF"/>
                </a:solidFill>
              </a:rPr>
              <a:t>Are examples of what</a:t>
            </a:r>
            <a:r>
              <a:rPr lang="en-US" b="1" dirty="0" smtClean="0">
                <a:solidFill>
                  <a:srgbClr val="FFFFFF"/>
                </a:solidFill>
              </a:rPr>
              <a:t>?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04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30pts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417547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000" b="1" dirty="0" smtClean="0">
                <a:solidFill>
                  <a:srgbClr val="FFFFFF"/>
                </a:solidFill>
              </a:rPr>
              <a:t>What are ways </a:t>
            </a:r>
            <a:r>
              <a:rPr lang="en-US" sz="4000" b="1" dirty="0">
                <a:solidFill>
                  <a:srgbClr val="FFFFFF"/>
                </a:solidFill>
              </a:rPr>
              <a:t>to minimize </a:t>
            </a:r>
            <a:r>
              <a:rPr lang="en-US" sz="4000" b="1" dirty="0" smtClean="0">
                <a:solidFill>
                  <a:srgbClr val="FFFFFF"/>
                </a:solidFill>
              </a:rPr>
              <a:t>spam?</a:t>
            </a:r>
            <a:endParaRPr lang="en-US" sz="4000" b="1" dirty="0">
              <a:solidFill>
                <a:srgbClr val="FFFFFF"/>
              </a:solidFill>
            </a:endParaRPr>
          </a:p>
          <a:p>
            <a:pPr lvl="0" algn="ctr"/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3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rgbClr val="FFFFFF"/>
                </a:solidFill>
              </a:rPr>
              <a:t>These cookies are stored only during the current browsing session and </a:t>
            </a:r>
            <a:r>
              <a:rPr lang="en-US" sz="4000" b="1" dirty="0" smtClean="0">
                <a:solidFill>
                  <a:srgbClr val="FFFFFF"/>
                </a:solidFill>
              </a:rPr>
              <a:t>are </a:t>
            </a:r>
            <a:r>
              <a:rPr lang="en-US" sz="4000" b="1" dirty="0">
                <a:solidFill>
                  <a:srgbClr val="FFFFFF"/>
                </a:solidFill>
              </a:rPr>
              <a:t>deleted from your computer when you close your </a:t>
            </a:r>
            <a:r>
              <a:rPr lang="en-US" sz="4000" b="1" dirty="0" smtClean="0">
                <a:solidFill>
                  <a:srgbClr val="FFFFFF"/>
                </a:solidFill>
              </a:rPr>
              <a:t>browser.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 algn="ctr"/>
            <a:r>
              <a:rPr lang="en-US" sz="3000" b="1" dirty="0">
                <a:solidFill>
                  <a:srgbClr val="FFFFFF"/>
                </a:solidFill>
              </a:rPr>
              <a:t>Innovators</a:t>
            </a:r>
          </a:p>
          <a:p>
            <a:pPr lvl="1" algn="ctr"/>
            <a:r>
              <a:rPr lang="en-US" sz="3000" b="1" dirty="0">
                <a:solidFill>
                  <a:srgbClr val="FFFFFF"/>
                </a:solidFill>
              </a:rPr>
              <a:t>Early adapters</a:t>
            </a:r>
          </a:p>
          <a:p>
            <a:pPr lvl="1" algn="ctr"/>
            <a:r>
              <a:rPr lang="en-US" sz="3000" b="1" dirty="0">
                <a:solidFill>
                  <a:srgbClr val="FFFFFF"/>
                </a:solidFill>
              </a:rPr>
              <a:t>Early majority</a:t>
            </a:r>
          </a:p>
          <a:p>
            <a:pPr lvl="1" algn="ctr"/>
            <a:r>
              <a:rPr lang="en-US" sz="3000" b="1" dirty="0">
                <a:solidFill>
                  <a:srgbClr val="FFFFFF"/>
                </a:solidFill>
              </a:rPr>
              <a:t>Late majority</a:t>
            </a:r>
          </a:p>
          <a:p>
            <a:pPr lvl="1" algn="ctr"/>
            <a:r>
              <a:rPr lang="en-US" sz="3000" b="1" dirty="0">
                <a:solidFill>
                  <a:srgbClr val="FFFFFF"/>
                </a:solidFill>
              </a:rPr>
              <a:t>Laggards</a:t>
            </a:r>
          </a:p>
        </p:txBody>
      </p:sp>
    </p:spTree>
    <p:extLst>
      <p:ext uri="{BB962C8B-B14F-4D97-AF65-F5344CB8AC3E}">
        <p14:creationId xmlns:p14="http://schemas.microsoft.com/office/powerpoint/2010/main" val="142831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40pts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2094" y="1227756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What are session cookies?</a:t>
            </a:r>
            <a:endParaRPr lang="en-US" sz="4000" b="1" dirty="0">
              <a:solidFill>
                <a:srgbClr val="FFFFFF"/>
              </a:solidFill>
            </a:endParaRPr>
          </a:p>
          <a:p>
            <a:pPr algn="ctr"/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87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rgbClr val="FFFFFF"/>
                </a:solidFill>
              </a:rPr>
              <a:t>a collection of hardware, software and corporate policies that prevents unauthorized access to or from private networks</a:t>
            </a:r>
          </a:p>
        </p:txBody>
      </p:sp>
    </p:spTree>
    <p:extLst>
      <p:ext uri="{BB962C8B-B14F-4D97-AF65-F5344CB8AC3E}">
        <p14:creationId xmlns:p14="http://schemas.microsoft.com/office/powerpoint/2010/main" val="74015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50pts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229594"/>
            <a:ext cx="784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5400" b="1" dirty="0" smtClean="0">
                <a:solidFill>
                  <a:srgbClr val="FFFFFF"/>
                </a:solidFill>
              </a:rPr>
              <a:t>What is firewall?</a:t>
            </a:r>
            <a:endParaRPr lang="en-US" sz="54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1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5400" b="1" dirty="0">
                <a:solidFill>
                  <a:srgbClr val="FFFFFF"/>
                </a:solidFill>
              </a:rPr>
              <a:t>a temporary bug fix</a:t>
            </a:r>
          </a:p>
        </p:txBody>
      </p:sp>
    </p:spTree>
    <p:extLst>
      <p:ext uri="{BB962C8B-B14F-4D97-AF65-F5344CB8AC3E}">
        <p14:creationId xmlns:p14="http://schemas.microsoft.com/office/powerpoint/2010/main" val="124662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10pts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994168"/>
            <a:ext cx="78486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5000" b="1" dirty="0">
                <a:solidFill>
                  <a:srgbClr val="FFFFFF"/>
                </a:solidFill>
              </a:rPr>
              <a:t>What is a patch?</a:t>
            </a:r>
          </a:p>
          <a:p>
            <a:pPr algn="ctr"/>
            <a:endParaRPr lang="en-US" b="1" dirty="0">
              <a:solidFill>
                <a:srgbClr val="FFFFFF"/>
              </a:solidFill>
            </a:endParaRPr>
          </a:p>
          <a:p>
            <a:endParaRPr lang="en-US" b="1" dirty="0"/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0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6391" y="1746193"/>
            <a:ext cx="8001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5000" b="1" dirty="0">
                <a:solidFill>
                  <a:srgbClr val="FFFFFF"/>
                </a:solidFill>
              </a:rPr>
              <a:t>Where is a meta tag found?</a:t>
            </a:r>
          </a:p>
        </p:txBody>
      </p:sp>
    </p:spTree>
    <p:extLst>
      <p:ext uri="{BB962C8B-B14F-4D97-AF65-F5344CB8AC3E}">
        <p14:creationId xmlns:p14="http://schemas.microsoft.com/office/powerpoint/2010/main" val="43224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/>
              <a:t>2</a:t>
            </a:r>
            <a:r>
              <a:rPr lang="en-US" sz="4000" dirty="0" smtClean="0"/>
              <a:t>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242356"/>
            <a:ext cx="78486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5400" b="1" dirty="0">
                <a:solidFill>
                  <a:srgbClr val="FFFFFF"/>
                </a:solidFill>
              </a:rPr>
              <a:t>In the HTML code of a website</a:t>
            </a:r>
          </a:p>
          <a:p>
            <a:pPr lvl="0" algn="ctr"/>
            <a:endParaRPr lang="en-US" sz="5000" b="1" dirty="0">
              <a:solidFill>
                <a:srgbClr val="FFFFFF"/>
              </a:solidFill>
            </a:endParaRPr>
          </a:p>
          <a:p>
            <a:endParaRPr lang="en-US" sz="5000" b="1" dirty="0"/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1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 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</a:rPr>
              <a:t>What type of technology uses robots or spiders?</a:t>
            </a:r>
          </a:p>
        </p:txBody>
      </p:sp>
    </p:spTree>
    <p:extLst>
      <p:ext uri="{BB962C8B-B14F-4D97-AF65-F5344CB8AC3E}">
        <p14:creationId xmlns:p14="http://schemas.microsoft.com/office/powerpoint/2010/main" val="399092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30pts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417547"/>
            <a:ext cx="7848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5000" b="1" dirty="0" smtClean="0">
                <a:solidFill>
                  <a:srgbClr val="FFFFFF"/>
                </a:solidFill>
              </a:rPr>
              <a:t>What is search engine? </a:t>
            </a:r>
            <a:endParaRPr lang="en-US" sz="5000" b="1" dirty="0">
              <a:solidFill>
                <a:srgbClr val="FFFFFF"/>
              </a:solidFill>
            </a:endParaRPr>
          </a:p>
          <a:p>
            <a:pPr lvl="0" algn="ctr"/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0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rgbClr val="FFFFFF"/>
                </a:solidFill>
              </a:rPr>
              <a:t>The Boolean operator “</a:t>
            </a:r>
            <a:r>
              <a:rPr lang="en-US" sz="4000" b="1" dirty="0" smtClean="0">
                <a:solidFill>
                  <a:srgbClr val="FFFFFF"/>
                </a:solidFill>
              </a:rPr>
              <a:t>( )</a:t>
            </a:r>
            <a:r>
              <a:rPr lang="en-US" sz="4000" b="1" dirty="0">
                <a:solidFill>
                  <a:srgbClr val="FFFFFF"/>
                </a:solidFill>
              </a:rPr>
              <a:t>” means?</a:t>
            </a:r>
          </a:p>
        </p:txBody>
      </p:sp>
    </p:spTree>
    <p:extLst>
      <p:ext uri="{BB962C8B-B14F-4D97-AF65-F5344CB8AC3E}">
        <p14:creationId xmlns:p14="http://schemas.microsoft.com/office/powerpoint/2010/main" val="11799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10pts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994168"/>
            <a:ext cx="7848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b="1" dirty="0" smtClean="0">
                <a:solidFill>
                  <a:srgbClr val="FFFFFF"/>
                </a:solidFill>
              </a:rPr>
              <a:t>What are the </a:t>
            </a:r>
            <a:r>
              <a:rPr lang="en-US" b="1" dirty="0">
                <a:solidFill>
                  <a:srgbClr val="FFFFFF"/>
                </a:solidFill>
              </a:rPr>
              <a:t>stages in the adoption life </a:t>
            </a:r>
            <a:r>
              <a:rPr lang="en-US" b="1" dirty="0" smtClean="0">
                <a:solidFill>
                  <a:srgbClr val="FFFFFF"/>
                </a:solidFill>
              </a:rPr>
              <a:t>cycle?</a:t>
            </a:r>
            <a:endParaRPr lang="en-US" b="1" dirty="0">
              <a:solidFill>
                <a:srgbClr val="FFFFFF"/>
              </a:solidFill>
            </a:endParaRPr>
          </a:p>
          <a:p>
            <a:endParaRPr lang="en-US" b="1" dirty="0"/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42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40pts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2094" y="1227756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000" b="1" dirty="0" smtClean="0">
                <a:solidFill>
                  <a:srgbClr val="FFFFFF"/>
                </a:solidFill>
              </a:rPr>
              <a:t>What is :the </a:t>
            </a:r>
            <a:r>
              <a:rPr lang="en-US" sz="4000" b="1" dirty="0">
                <a:solidFill>
                  <a:srgbClr val="FFFFFF"/>
                </a:solidFill>
              </a:rPr>
              <a:t>phrases must be performed in the order specified</a:t>
            </a:r>
          </a:p>
          <a:p>
            <a:pPr algn="ctr"/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8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000" b="1" dirty="0">
                <a:solidFill>
                  <a:srgbClr val="FFFFFF"/>
                </a:solidFill>
              </a:rPr>
              <a:t>arrange or order (a computer system or an element of it) so as to fit it for a designated task.</a:t>
            </a:r>
            <a:r>
              <a:rPr lang="en-US" sz="4000" b="1" dirty="0" smtClean="0">
                <a:solidFill>
                  <a:srgbClr val="FFFFFF"/>
                </a:solidFill>
                <a:effectLst/>
              </a:rPr>
              <a:t> 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50pts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229594"/>
            <a:ext cx="784860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5400" dirty="0"/>
              <a:t> </a:t>
            </a:r>
          </a:p>
          <a:p>
            <a:pPr algn="ctr"/>
            <a:r>
              <a:rPr lang="en-US" sz="5400" b="1" dirty="0" smtClean="0">
                <a:solidFill>
                  <a:srgbClr val="FFFFFF"/>
                </a:solidFill>
              </a:rPr>
              <a:t>What is configure?</a:t>
            </a:r>
            <a:endParaRPr lang="en-US" sz="54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8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6391" y="1746193"/>
            <a:ext cx="8001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b="1" dirty="0">
                <a:solidFill>
                  <a:srgbClr val="FFFFFF"/>
                </a:solidFill>
              </a:rPr>
              <a:t>the degree to which members of a population will adopt or accept a new product or innovation </a:t>
            </a:r>
          </a:p>
        </p:txBody>
      </p:sp>
    </p:spTree>
    <p:extLst>
      <p:ext uri="{BB962C8B-B14F-4D97-AF65-F5344CB8AC3E}">
        <p14:creationId xmlns:p14="http://schemas.microsoft.com/office/powerpoint/2010/main" val="4292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/>
              <a:t>2</a:t>
            </a:r>
            <a:r>
              <a:rPr lang="en-US" sz="4000" dirty="0" smtClean="0"/>
              <a:t>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242356"/>
            <a:ext cx="7848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What is technology </a:t>
            </a:r>
            <a:r>
              <a:rPr lang="en-US" sz="4000" b="1" dirty="0">
                <a:solidFill>
                  <a:srgbClr val="FFFFFF"/>
                </a:solidFill>
              </a:rPr>
              <a:t>adoption life cycle</a:t>
            </a:r>
            <a:endParaRPr lang="en-US" sz="4000" dirty="0">
              <a:solidFill>
                <a:srgbClr val="FFFFFF"/>
              </a:solidFill>
            </a:endParaRPr>
          </a:p>
          <a:p>
            <a:endParaRPr lang="en-US" b="1" dirty="0"/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4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FF"/>
                </a:solidFill>
              </a:rPr>
              <a:t>Below </a:t>
            </a:r>
            <a:r>
              <a:rPr lang="en-US" sz="4000" b="1" dirty="0">
                <a:solidFill>
                  <a:srgbClr val="FFFFFF"/>
                </a:solidFill>
              </a:rPr>
              <a:t>top-level managers are</a:t>
            </a:r>
          </a:p>
        </p:txBody>
      </p:sp>
    </p:spTree>
    <p:extLst>
      <p:ext uri="{BB962C8B-B14F-4D97-AF65-F5344CB8AC3E}">
        <p14:creationId xmlns:p14="http://schemas.microsoft.com/office/powerpoint/2010/main" val="90090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 smtClean="0"/>
              <a:t>30pts</a:t>
            </a:r>
            <a:endParaRPr lang="en-US" sz="40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71513" y="1417547"/>
            <a:ext cx="7848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 algn="ctr"/>
            <a:r>
              <a:rPr lang="en-US" sz="4000" b="1" dirty="0" smtClean="0">
                <a:solidFill>
                  <a:srgbClr val="FFFFFF"/>
                </a:solidFill>
              </a:rPr>
              <a:t>What are middle </a:t>
            </a:r>
            <a:r>
              <a:rPr lang="en-US" sz="4000" b="1" dirty="0">
                <a:solidFill>
                  <a:srgbClr val="FFFFFF"/>
                </a:solidFill>
              </a:rPr>
              <a:t>l</a:t>
            </a:r>
            <a:r>
              <a:rPr lang="en-US" sz="4000" b="1" dirty="0" smtClean="0">
                <a:solidFill>
                  <a:srgbClr val="FFFFFF"/>
                </a:solidFill>
              </a:rPr>
              <a:t>evel managers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3" name="Picture 2" descr="059374-3d-glossy-blue-orb-icon-people-things-people-worker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35" y="4791635"/>
            <a:ext cx="2066365" cy="206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7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14A2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FFFF"/>
                </a:solidFill>
              </a:rPr>
              <a:t>Paradigm shift  and Diffusion of innovation are examples of</a:t>
            </a:r>
          </a:p>
        </p:txBody>
      </p:sp>
    </p:spTree>
    <p:extLst>
      <p:ext uri="{BB962C8B-B14F-4D97-AF65-F5344CB8AC3E}">
        <p14:creationId xmlns:p14="http://schemas.microsoft.com/office/powerpoint/2010/main" val="129603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468</Words>
  <Application>Microsoft Macintosh PowerPoint</Application>
  <PresentationFormat>On-screen Show (4:3)</PresentationFormat>
  <Paragraphs>110</Paragraphs>
  <Slides>42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Lonjel Hall</dc:creator>
  <cp:lastModifiedBy>Lonjel Hall</cp:lastModifiedBy>
  <cp:revision>14</cp:revision>
  <dcterms:created xsi:type="dcterms:W3CDTF">2015-01-12T03:40:38Z</dcterms:created>
  <dcterms:modified xsi:type="dcterms:W3CDTF">2015-01-12T06:30:16Z</dcterms:modified>
</cp:coreProperties>
</file>