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7" r:id="rId47"/>
    <p:sldId id="308" r:id="rId48"/>
    <p:sldId id="302" r:id="rId49"/>
    <p:sldId id="309" r:id="rId50"/>
    <p:sldId id="310" r:id="rId51"/>
    <p:sldId id="311" r:id="rId52"/>
    <p:sldId id="312" r:id="rId53"/>
    <p:sldId id="313" r:id="rId54"/>
    <p:sldId id="31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B6C0C-15FF-4C52-B567-73538A736CD2}" type="datetimeFigureOut">
              <a:rPr lang="en-US" smtClean="0"/>
              <a:t>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2BB9E-D384-4D37-BAA8-C88B948ECF27}" type="slidenum">
              <a:rPr lang="en-US" smtClean="0"/>
              <a:t>‹#›</a:t>
            </a:fld>
            <a:endParaRPr lang="en-US"/>
          </a:p>
        </p:txBody>
      </p:sp>
    </p:spTree>
    <p:extLst>
      <p:ext uri="{BB962C8B-B14F-4D97-AF65-F5344CB8AC3E}">
        <p14:creationId xmlns:p14="http://schemas.microsoft.com/office/powerpoint/2010/main" val="344240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098326-2212-2546-A6FE-6826CAE5EF36}" type="slidenum">
              <a:rPr lang="en-US" smtClean="0"/>
              <a:t>46</a:t>
            </a:fld>
            <a:endParaRPr lang="en-US"/>
          </a:p>
        </p:txBody>
      </p:sp>
    </p:spTree>
    <p:extLst>
      <p:ext uri="{BB962C8B-B14F-4D97-AF65-F5344CB8AC3E}">
        <p14:creationId xmlns:p14="http://schemas.microsoft.com/office/powerpoint/2010/main" val="105633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098326-2212-2546-A6FE-6826CAE5EF36}" type="slidenum">
              <a:rPr lang="en-US" smtClean="0"/>
              <a:t>47</a:t>
            </a:fld>
            <a:endParaRPr lang="en-US"/>
          </a:p>
        </p:txBody>
      </p:sp>
    </p:spTree>
    <p:extLst>
      <p:ext uri="{BB962C8B-B14F-4D97-AF65-F5344CB8AC3E}">
        <p14:creationId xmlns:p14="http://schemas.microsoft.com/office/powerpoint/2010/main" val="14363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449260-3B0B-4835-A2D4-816989CFB9C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379563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49260-3B0B-4835-A2D4-816989CFB9C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101561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49260-3B0B-4835-A2D4-816989CFB9C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D5421B-011A-4CEE-9050-4072B8BA04F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6302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0449260-3B0B-4835-A2D4-816989CFB9CB}"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3282005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0449260-3B0B-4835-A2D4-816989CFB9CB}"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D5421B-011A-4CEE-9050-4072B8BA04F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5619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0449260-3B0B-4835-A2D4-816989CFB9CB}"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3348858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49260-3B0B-4835-A2D4-816989CFB9C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422422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49260-3B0B-4835-A2D4-816989CFB9C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417171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49260-3B0B-4835-A2D4-816989CFB9C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16796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49260-3B0B-4835-A2D4-816989CFB9CB}"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365509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449260-3B0B-4835-A2D4-816989CFB9CB}"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110442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449260-3B0B-4835-A2D4-816989CFB9CB}" type="datetimeFigureOut">
              <a:rPr lang="en-US" smtClean="0"/>
              <a:t>1/8/2015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32181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49260-3B0B-4835-A2D4-816989CFB9CB}" type="datetimeFigureOut">
              <a:rPr lang="en-US" smtClean="0"/>
              <a:t>1/8/2015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161252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49260-3B0B-4835-A2D4-816989CFB9CB}" type="datetimeFigureOut">
              <a:rPr lang="en-US" smtClean="0"/>
              <a:t>1/8/2015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339717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49260-3B0B-4835-A2D4-816989CFB9CB}"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294592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49260-3B0B-4835-A2D4-816989CFB9CB}"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D5421B-011A-4CEE-9050-4072B8BA04FB}" type="slidenum">
              <a:rPr lang="en-US" smtClean="0"/>
              <a:t>‹#›</a:t>
            </a:fld>
            <a:endParaRPr lang="en-US"/>
          </a:p>
        </p:txBody>
      </p:sp>
    </p:spTree>
    <p:extLst>
      <p:ext uri="{BB962C8B-B14F-4D97-AF65-F5344CB8AC3E}">
        <p14:creationId xmlns:p14="http://schemas.microsoft.com/office/powerpoint/2010/main" val="48277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0449260-3B0B-4835-A2D4-816989CFB9CB}" type="datetimeFigureOut">
              <a:rPr lang="en-US" smtClean="0"/>
              <a:t>1/8/2015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3D5421B-011A-4CEE-9050-4072B8BA04FB}" type="slidenum">
              <a:rPr lang="en-US" smtClean="0"/>
              <a:t>‹#›</a:t>
            </a:fld>
            <a:endParaRPr lang="en-US"/>
          </a:p>
        </p:txBody>
      </p:sp>
    </p:spTree>
    <p:extLst>
      <p:ext uri="{BB962C8B-B14F-4D97-AF65-F5344CB8AC3E}">
        <p14:creationId xmlns:p14="http://schemas.microsoft.com/office/powerpoint/2010/main" val="156972077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Midterm Study Guide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53573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solidFill>
                  <a:srgbClr val="000000"/>
                </a:solidFill>
              </a:rPr>
              <a:t>Technology adoption life cycle </a:t>
            </a:r>
            <a:endParaRPr lang="en-US" altLang="en-US" smtClean="0"/>
          </a:p>
        </p:txBody>
      </p:sp>
      <p:sp>
        <p:nvSpPr>
          <p:cNvPr id="28675" name="Content Placeholder 2"/>
          <p:cNvSpPr>
            <a:spLocks noGrp="1"/>
          </p:cNvSpPr>
          <p:nvPr>
            <p:ph idx="1"/>
          </p:nvPr>
        </p:nvSpPr>
        <p:spPr bwMode="auto"/>
        <p:txBody>
          <a:bodyPr wrap="square" numCol="1" anchor="t" anchorCtr="0" compatLnSpc="1">
            <a:prstTxWarp prst="textNoShape">
              <a:avLst/>
            </a:prstTxWarp>
          </a:bodyPr>
          <a:lstStyle/>
          <a:p>
            <a:pPr eaLnBrk="1" hangingPunct="1"/>
            <a:r>
              <a:rPr lang="en-US" altLang="en-US" b="1" smtClean="0">
                <a:solidFill>
                  <a:srgbClr val="000000"/>
                </a:solidFill>
              </a:rPr>
              <a:t>Technology adoption life cycle </a:t>
            </a:r>
            <a:r>
              <a:rPr lang="en-US" altLang="en-US" smtClean="0">
                <a:solidFill>
                  <a:srgbClr val="000000"/>
                </a:solidFill>
              </a:rPr>
              <a:t>– the degree to which members of a population will adopt or accept a new product or innovation </a:t>
            </a:r>
          </a:p>
          <a:p>
            <a:pPr eaLnBrk="1" hangingPunct="1"/>
            <a:r>
              <a:rPr lang="en-US" altLang="en-US" smtClean="0">
                <a:solidFill>
                  <a:srgbClr val="000000"/>
                </a:solidFill>
              </a:rPr>
              <a:t>Adoption life cycle:</a:t>
            </a:r>
          </a:p>
          <a:p>
            <a:pPr lvl="1" eaLnBrk="1" hangingPunct="1"/>
            <a:r>
              <a:rPr lang="en-US" altLang="en-US" smtClean="0">
                <a:solidFill>
                  <a:srgbClr val="000000"/>
                </a:solidFill>
              </a:rPr>
              <a:t>Innovators</a:t>
            </a:r>
          </a:p>
          <a:p>
            <a:pPr lvl="1" eaLnBrk="1" hangingPunct="1"/>
            <a:r>
              <a:rPr lang="en-US" altLang="en-US" smtClean="0">
                <a:solidFill>
                  <a:srgbClr val="000000"/>
                </a:solidFill>
              </a:rPr>
              <a:t>Early adapters</a:t>
            </a:r>
          </a:p>
          <a:p>
            <a:pPr lvl="1" eaLnBrk="1" hangingPunct="1"/>
            <a:r>
              <a:rPr lang="en-US" altLang="en-US" smtClean="0">
                <a:solidFill>
                  <a:srgbClr val="000000"/>
                </a:solidFill>
              </a:rPr>
              <a:t>Early majority</a:t>
            </a:r>
          </a:p>
          <a:p>
            <a:pPr lvl="1" eaLnBrk="1" hangingPunct="1"/>
            <a:r>
              <a:rPr lang="en-US" altLang="en-US" smtClean="0">
                <a:solidFill>
                  <a:srgbClr val="000000"/>
                </a:solidFill>
              </a:rPr>
              <a:t>Late majority</a:t>
            </a:r>
          </a:p>
          <a:p>
            <a:pPr lvl="1" eaLnBrk="1" hangingPunct="1"/>
            <a:r>
              <a:rPr lang="en-US" altLang="en-US" smtClean="0">
                <a:solidFill>
                  <a:srgbClr val="000000"/>
                </a:solidFill>
              </a:rPr>
              <a:t>Laggards</a:t>
            </a:r>
          </a:p>
        </p:txBody>
      </p:sp>
      <p:pic>
        <p:nvPicPr>
          <p:cNvPr id="28676" name="Picture 3" descr="technology_adoption_life_cycl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3863" y="3678239"/>
            <a:ext cx="4818062"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67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a:solidFill>
                  <a:schemeClr val="accent2"/>
                </a:solidFill>
                <a:latin typeface="Century Gothic" charset="0"/>
                <a:cs typeface="Century Gothic" charset="0"/>
              </a:rPr>
              <a:t>Business Modeling</a:t>
            </a:r>
          </a:p>
        </p:txBody>
      </p:sp>
      <p:sp>
        <p:nvSpPr>
          <p:cNvPr id="24578" name="Content Placeholder 2"/>
          <p:cNvSpPr>
            <a:spLocks noGrp="1"/>
          </p:cNvSpPr>
          <p:nvPr>
            <p:ph idx="1"/>
          </p:nvPr>
        </p:nvSpPr>
        <p:spPr bwMode="auto"/>
        <p:txBody>
          <a:bodyPr wrap="square" numCol="1" anchor="t" anchorCtr="0" compatLnSpc="1">
            <a:prstTxWarp prst="textNoShape">
              <a:avLst/>
            </a:prstTxWarp>
          </a:bodyPr>
          <a:lstStyle/>
          <a:p>
            <a:pPr eaLnBrk="1" hangingPunct="1"/>
            <a:r>
              <a:rPr lang="en-US" dirty="0" smtClean="0">
                <a:latin typeface="Century Gothic" charset="0"/>
                <a:cs typeface="Century Gothic" charset="0"/>
              </a:rPr>
              <a:t>Ontology</a:t>
            </a:r>
            <a:endParaRPr lang="en-US" dirty="0">
              <a:latin typeface="Century Gothic" charset="0"/>
              <a:cs typeface="Century Gothic" charset="0"/>
            </a:endParaRPr>
          </a:p>
          <a:p>
            <a:pPr eaLnBrk="1" hangingPunct="1"/>
            <a:r>
              <a:rPr lang="en-US" dirty="0">
                <a:latin typeface="Century Gothic" charset="0"/>
                <a:cs typeface="Century Gothic" charset="0"/>
              </a:rPr>
              <a:t>Business ontology </a:t>
            </a:r>
            <a:endParaRPr lang="en-US" dirty="0" smtClean="0">
              <a:latin typeface="Century Gothic" charset="0"/>
              <a:cs typeface="Century Gothic" charset="0"/>
            </a:endParaRPr>
          </a:p>
          <a:p>
            <a:pPr eaLnBrk="1" hangingPunct="1"/>
            <a:r>
              <a:rPr lang="en-US" dirty="0" smtClean="0">
                <a:latin typeface="Century Gothic" charset="0"/>
                <a:cs typeface="Century Gothic" charset="0"/>
              </a:rPr>
              <a:t>Ontology </a:t>
            </a:r>
            <a:r>
              <a:rPr lang="en-US" dirty="0">
                <a:latin typeface="Century Gothic" charset="0"/>
                <a:cs typeface="Century Gothic" charset="0"/>
              </a:rPr>
              <a:t>and IT</a:t>
            </a:r>
          </a:p>
          <a:p>
            <a:pPr eaLnBrk="1" hangingPunct="1"/>
            <a:r>
              <a:rPr lang="en-US" dirty="0">
                <a:latin typeface="Century Gothic" charset="0"/>
                <a:cs typeface="Century Gothic" charset="0"/>
              </a:rPr>
              <a:t>Web Ontology Language (OWL)</a:t>
            </a:r>
          </a:p>
        </p:txBody>
      </p:sp>
    </p:spTree>
    <p:extLst>
      <p:ext uri="{BB962C8B-B14F-4D97-AF65-F5344CB8AC3E}">
        <p14:creationId xmlns:p14="http://schemas.microsoft.com/office/powerpoint/2010/main" val="3312819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r>
              <a:rPr lang="en-US" dirty="0" smtClean="0">
                <a:solidFill>
                  <a:schemeClr val="accent2"/>
                </a:solidFill>
                <a:latin typeface="Century Gothic" charset="0"/>
              </a:rPr>
              <a:t>Purpose of an ontology</a:t>
            </a:r>
            <a:endParaRPr lang="en-US" dirty="0">
              <a:solidFill>
                <a:schemeClr val="accent2"/>
              </a:solidFill>
              <a:latin typeface="Century Gothic" charset="0"/>
            </a:endParaRPr>
          </a:p>
        </p:txBody>
      </p:sp>
      <p:sp>
        <p:nvSpPr>
          <p:cNvPr id="49154" name="Content Placeholder 2"/>
          <p:cNvSpPr>
            <a:spLocks noGrp="1"/>
          </p:cNvSpPr>
          <p:nvPr>
            <p:ph idx="1"/>
          </p:nvPr>
        </p:nvSpPr>
        <p:spPr bwMode="auto"/>
        <p:txBody>
          <a:bodyPr wrap="square" numCol="1" anchor="t" anchorCtr="0" compatLnSpc="1">
            <a:prstTxWarp prst="textNoShape">
              <a:avLst/>
            </a:prstTxWarp>
            <a:normAutofit/>
          </a:bodyPr>
          <a:lstStyle/>
          <a:p>
            <a:r>
              <a:rPr lang="en-US" dirty="0">
                <a:latin typeface="Century Gothic" charset="0"/>
              </a:rPr>
              <a:t>An </a:t>
            </a:r>
            <a:r>
              <a:rPr lang="en-US" b="1" dirty="0">
                <a:latin typeface="Century Gothic" charset="0"/>
              </a:rPr>
              <a:t>ontological study </a:t>
            </a:r>
            <a:r>
              <a:rPr lang="en-US" dirty="0">
                <a:latin typeface="Century Gothic" charset="0"/>
              </a:rPr>
              <a:t>is a foundational step for programmers and designers of complex information technology systems.</a:t>
            </a:r>
          </a:p>
          <a:p>
            <a:r>
              <a:rPr lang="en-US" dirty="0">
                <a:latin typeface="Century Gothic" charset="0"/>
              </a:rPr>
              <a:t>If properly conducted, an ontology allows software engineers and programmers to accurately map technology solutions to business models.</a:t>
            </a:r>
          </a:p>
          <a:p>
            <a:r>
              <a:rPr lang="en-US" dirty="0">
                <a:latin typeface="Century Gothic" charset="0"/>
              </a:rPr>
              <a:t>It can help ensure that data is formatted in a universal manner so that it can be reused from </a:t>
            </a:r>
            <a:r>
              <a:rPr lang="en-US" dirty="0" smtClean="0">
                <a:latin typeface="Century Gothic" charset="0"/>
              </a:rPr>
              <a:t>one </a:t>
            </a:r>
            <a:r>
              <a:rPr lang="en-US" dirty="0">
                <a:latin typeface="Century Gothic" charset="0"/>
              </a:rPr>
              <a:t>system to another. </a:t>
            </a:r>
          </a:p>
        </p:txBody>
      </p:sp>
    </p:spTree>
    <p:extLst>
      <p:ext uri="{BB962C8B-B14F-4D97-AF65-F5344CB8AC3E}">
        <p14:creationId xmlns:p14="http://schemas.microsoft.com/office/powerpoint/2010/main" val="992829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normAutofit/>
          </a:bodyPr>
          <a:lstStyle/>
          <a:p>
            <a:r>
              <a:rPr lang="en-US">
                <a:latin typeface="Century Gothic" charset="0"/>
              </a:rPr>
              <a:t>Ontology and the business organization</a:t>
            </a:r>
          </a:p>
        </p:txBody>
      </p:sp>
      <p:sp>
        <p:nvSpPr>
          <p:cNvPr id="51202" name="Content Placeholder 2"/>
          <p:cNvSpPr>
            <a:spLocks noGrp="1"/>
          </p:cNvSpPr>
          <p:nvPr>
            <p:ph idx="1"/>
          </p:nvPr>
        </p:nvSpPr>
        <p:spPr bwMode="auto"/>
        <p:txBody>
          <a:bodyPr wrap="square" numCol="1" anchor="t" anchorCtr="0" compatLnSpc="1">
            <a:prstTxWarp prst="textNoShape">
              <a:avLst/>
            </a:prstTxWarp>
            <a:normAutofit/>
          </a:bodyPr>
          <a:lstStyle/>
          <a:p>
            <a:pPr marL="457200" lvl="1" indent="-457200">
              <a:lnSpc>
                <a:spcPct val="150000"/>
              </a:lnSpc>
              <a:buFont typeface="Arial"/>
              <a:buChar char="•"/>
            </a:pPr>
            <a:r>
              <a:rPr lang="en-US" b="1" dirty="0" smtClean="0">
                <a:solidFill>
                  <a:srgbClr val="000000"/>
                </a:solidFill>
                <a:latin typeface="Century Gothic" charset="0"/>
                <a:cs typeface="Century Gothic" charset="0"/>
              </a:rPr>
              <a:t>Business ontology </a:t>
            </a:r>
            <a:r>
              <a:rPr lang="en-US" dirty="0" smtClean="0">
                <a:solidFill>
                  <a:srgbClr val="000000"/>
                </a:solidFill>
                <a:latin typeface="Century Gothic" charset="0"/>
                <a:cs typeface="Century Gothic" charset="0"/>
              </a:rPr>
              <a:t>– describes the flow of information through a business hierarchy</a:t>
            </a:r>
            <a:endParaRPr lang="en-US" dirty="0">
              <a:latin typeface="Century Gothic" charset="0"/>
            </a:endParaRPr>
          </a:p>
          <a:p>
            <a:pPr>
              <a:lnSpc>
                <a:spcPct val="150000"/>
              </a:lnSpc>
            </a:pPr>
            <a:r>
              <a:rPr lang="en-US" sz="2800" dirty="0">
                <a:latin typeface="Century Gothic" charset="0"/>
              </a:rPr>
              <a:t>A </a:t>
            </a:r>
            <a:r>
              <a:rPr lang="en-US" sz="2800" b="1" dirty="0">
                <a:latin typeface="Century Gothic" charset="0"/>
              </a:rPr>
              <a:t>business ontology </a:t>
            </a:r>
            <a:r>
              <a:rPr lang="en-US" sz="2800" dirty="0">
                <a:latin typeface="Century Gothic" charset="0"/>
              </a:rPr>
              <a:t>can be a description of the hierarchical organization structure of the business and how the various objects relate to each other.</a:t>
            </a:r>
          </a:p>
        </p:txBody>
      </p:sp>
      <p:sp>
        <p:nvSpPr>
          <p:cNvPr id="5" name="TextBox 4"/>
          <p:cNvSpPr txBox="1"/>
          <p:nvPr/>
        </p:nvSpPr>
        <p:spPr>
          <a:xfrm>
            <a:off x="5664058" y="5558981"/>
            <a:ext cx="4024597" cy="646331"/>
          </a:xfrm>
          <a:prstGeom prst="rect">
            <a:avLst/>
          </a:prstGeom>
          <a:noFill/>
        </p:spPr>
        <p:txBody>
          <a:bodyPr wrap="square" rtlCol="0">
            <a:spAutoFit/>
          </a:bodyPr>
          <a:lstStyle/>
          <a:p>
            <a:pPr marL="0" lvl="1" defTabSz="457200"/>
            <a:r>
              <a:rPr lang="en-US" b="1" dirty="0">
                <a:solidFill>
                  <a:srgbClr val="000000"/>
                </a:solidFill>
                <a:latin typeface="Century Gothic"/>
                <a:cs typeface="Century Gothic"/>
              </a:rPr>
              <a:t>Hierarchy</a:t>
            </a:r>
            <a:r>
              <a:rPr lang="en-US" dirty="0">
                <a:solidFill>
                  <a:srgbClr val="000000"/>
                </a:solidFill>
                <a:latin typeface="Century Gothic"/>
                <a:cs typeface="Century Gothic"/>
              </a:rPr>
              <a:t>-any system of persons or things ranked one above another.</a:t>
            </a:r>
          </a:p>
        </p:txBody>
      </p:sp>
    </p:spTree>
    <p:extLst>
      <p:ext uri="{BB962C8B-B14F-4D97-AF65-F5344CB8AC3E}">
        <p14:creationId xmlns:p14="http://schemas.microsoft.com/office/powerpoint/2010/main" val="2983940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a:bodyPr>
          <a:lstStyle/>
          <a:p>
            <a:r>
              <a:rPr lang="en-US" dirty="0">
                <a:latin typeface="Century Gothic"/>
                <a:cs typeface="Century Gothic"/>
              </a:rPr>
              <a:t>Ontology and the business organization</a:t>
            </a:r>
          </a:p>
        </p:txBody>
      </p:sp>
      <p:sp>
        <p:nvSpPr>
          <p:cNvPr id="3" name="Content Placeholder 2"/>
          <p:cNvSpPr>
            <a:spLocks noGrp="1"/>
          </p:cNvSpPr>
          <p:nvPr>
            <p:ph idx="1"/>
          </p:nvPr>
        </p:nvSpPr>
        <p:spPr/>
        <p:txBody>
          <a:bodyPr>
            <a:normAutofit lnSpcReduction="10000"/>
          </a:bodyPr>
          <a:lstStyle/>
          <a:p>
            <a:pPr marL="0" indent="0">
              <a:buNone/>
              <a:defRPr/>
            </a:pPr>
            <a:r>
              <a:rPr lang="en-US" dirty="0" smtClean="0">
                <a:latin typeface="Century Gothic"/>
                <a:cs typeface="Century Gothic"/>
              </a:rPr>
              <a:t>In large organizations</a:t>
            </a:r>
            <a:r>
              <a:rPr lang="en-US" dirty="0">
                <a:latin typeface="Century Gothic"/>
                <a:cs typeface="Century Gothic"/>
              </a:rPr>
              <a:t>,</a:t>
            </a:r>
            <a:endParaRPr lang="en-US" dirty="0" smtClean="0">
              <a:latin typeface="Century Gothic"/>
              <a:cs typeface="Century Gothic"/>
            </a:endParaRPr>
          </a:p>
          <a:p>
            <a:pPr lvl="1">
              <a:defRPr/>
            </a:pPr>
            <a:r>
              <a:rPr lang="en-US" dirty="0" smtClean="0">
                <a:latin typeface="Century Gothic"/>
                <a:cs typeface="Century Gothic"/>
              </a:rPr>
              <a:t> </a:t>
            </a:r>
            <a:r>
              <a:rPr lang="en-US" u="sng" dirty="0" smtClean="0">
                <a:latin typeface="Century Gothic"/>
                <a:cs typeface="Century Gothic"/>
              </a:rPr>
              <a:t>Top level managers </a:t>
            </a:r>
          </a:p>
          <a:p>
            <a:pPr lvl="2">
              <a:defRPr/>
            </a:pPr>
            <a:r>
              <a:rPr lang="en-US" dirty="0" smtClean="0">
                <a:latin typeface="Century Gothic"/>
                <a:cs typeface="Century Gothic"/>
              </a:rPr>
              <a:t>generally consist of the chief executive level. </a:t>
            </a:r>
          </a:p>
          <a:p>
            <a:pPr lvl="1">
              <a:defRPr/>
            </a:pPr>
            <a:r>
              <a:rPr lang="en-US" dirty="0">
                <a:latin typeface="Century Gothic"/>
                <a:cs typeface="Century Gothic"/>
              </a:rPr>
              <a:t>Below top-level managers </a:t>
            </a:r>
            <a:r>
              <a:rPr lang="en-US" dirty="0" smtClean="0">
                <a:latin typeface="Century Gothic"/>
                <a:cs typeface="Century Gothic"/>
              </a:rPr>
              <a:t>are </a:t>
            </a:r>
            <a:r>
              <a:rPr lang="en-US" u="sng" dirty="0" smtClean="0">
                <a:latin typeface="Century Gothic"/>
                <a:cs typeface="Century Gothic"/>
              </a:rPr>
              <a:t>middle level managers</a:t>
            </a:r>
          </a:p>
          <a:p>
            <a:pPr lvl="2">
              <a:defRPr/>
            </a:pPr>
            <a:r>
              <a:rPr lang="en-US" dirty="0" smtClean="0">
                <a:latin typeface="Century Gothic"/>
                <a:cs typeface="Century Gothic"/>
              </a:rPr>
              <a:t> </a:t>
            </a:r>
            <a:r>
              <a:rPr lang="en-US" dirty="0">
                <a:latin typeface="Century Gothic"/>
                <a:cs typeface="Century Gothic"/>
              </a:rPr>
              <a:t>D</a:t>
            </a:r>
            <a:r>
              <a:rPr lang="en-US" dirty="0" smtClean="0">
                <a:latin typeface="Century Gothic"/>
                <a:cs typeface="Century Gothic"/>
              </a:rPr>
              <a:t>irectors and employees with managerial titles such as general manager, plant manager,  regional manager, sales manager, and so forth.</a:t>
            </a:r>
          </a:p>
          <a:p>
            <a:pPr lvl="2">
              <a:defRPr/>
            </a:pPr>
            <a:r>
              <a:rPr lang="en-US" dirty="0" smtClean="0">
                <a:latin typeface="Century Gothic"/>
                <a:cs typeface="Century Gothic"/>
              </a:rPr>
              <a:t>Responsible for carrying out the goals set by top management by directing the activities of particular departments or other business units. </a:t>
            </a:r>
          </a:p>
          <a:p>
            <a:pPr lvl="1">
              <a:defRPr/>
            </a:pPr>
            <a:r>
              <a:rPr lang="en-US" u="sng" dirty="0" smtClean="0">
                <a:latin typeface="Century Gothic"/>
                <a:cs typeface="Century Gothic"/>
              </a:rPr>
              <a:t>First-level managers</a:t>
            </a:r>
            <a:endParaRPr lang="en-US" dirty="0">
              <a:latin typeface="Century Gothic"/>
              <a:cs typeface="Century Gothic"/>
            </a:endParaRPr>
          </a:p>
          <a:p>
            <a:pPr lvl="2">
              <a:defRPr/>
            </a:pPr>
            <a:r>
              <a:rPr lang="en-US" dirty="0" smtClean="0">
                <a:latin typeface="Century Gothic"/>
                <a:cs typeface="Century Gothic"/>
              </a:rPr>
              <a:t>Managers in the levels below middle managers who are generally known as first-line managers or supervisors.</a:t>
            </a:r>
          </a:p>
          <a:p>
            <a:pPr lvl="2">
              <a:defRPr/>
            </a:pPr>
            <a:r>
              <a:rPr lang="en-US" dirty="0" smtClean="0">
                <a:latin typeface="Century Gothic"/>
                <a:cs typeface="Century Gothic"/>
              </a:rPr>
              <a:t>Office managers, department managers, store managers,etc</a:t>
            </a:r>
            <a:endParaRPr lang="en-US" dirty="0">
              <a:latin typeface="Century Gothic"/>
              <a:cs typeface="Century Gothic"/>
            </a:endParaRPr>
          </a:p>
        </p:txBody>
      </p:sp>
    </p:spTree>
    <p:extLst>
      <p:ext uri="{BB962C8B-B14F-4D97-AF65-F5344CB8AC3E}">
        <p14:creationId xmlns:p14="http://schemas.microsoft.com/office/powerpoint/2010/main" val="1915022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5684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2133600" y="325438"/>
            <a:ext cx="8001000" cy="1198562"/>
          </a:xfrm>
        </p:spPr>
        <p:txBody>
          <a:bodyPr/>
          <a:lstStyle/>
          <a:p>
            <a:r>
              <a:rPr lang="en-US">
                <a:latin typeface="Arial" charset="0"/>
              </a:rPr>
              <a:t>Spam</a:t>
            </a:r>
          </a:p>
        </p:txBody>
      </p:sp>
      <p:sp>
        <p:nvSpPr>
          <p:cNvPr id="143363" name="Content Placeholder 2"/>
          <p:cNvSpPr>
            <a:spLocks noGrp="1"/>
          </p:cNvSpPr>
          <p:nvPr>
            <p:ph idx="1"/>
          </p:nvPr>
        </p:nvSpPr>
        <p:spPr>
          <a:xfrm>
            <a:off x="2486221" y="2511266"/>
            <a:ext cx="7796030" cy="3311189"/>
          </a:xfrm>
          <a:prstGeom prst="rect">
            <a:avLst/>
          </a:prstGeom>
        </p:spPr>
        <p:txBody>
          <a:bodyPr>
            <a:normAutofit/>
          </a:bodyPr>
          <a:lstStyle/>
          <a:p>
            <a:r>
              <a:rPr lang="en-US" cap="none" dirty="0" smtClean="0">
                <a:latin typeface="Arial" charset="0"/>
              </a:rPr>
              <a:t>Some actions you can take to minimize the spam you receive include:</a:t>
            </a:r>
          </a:p>
          <a:p>
            <a:pPr lvl="1"/>
            <a:r>
              <a:rPr lang="en-US" cap="none" dirty="0" smtClean="0">
                <a:latin typeface="Arial" charset="0"/>
              </a:rPr>
              <a:t>Avoid adding yourself to unwanted mailing lists</a:t>
            </a:r>
          </a:p>
          <a:p>
            <a:pPr lvl="1"/>
            <a:r>
              <a:rPr lang="en-US" cap="none" dirty="0" smtClean="0">
                <a:latin typeface="Arial" charset="0"/>
              </a:rPr>
              <a:t>Conduct online transactions through secure web sites</a:t>
            </a:r>
          </a:p>
          <a:p>
            <a:pPr lvl="1"/>
            <a:r>
              <a:rPr lang="en-US" cap="none" dirty="0" smtClean="0">
                <a:latin typeface="Arial" charset="0"/>
              </a:rPr>
              <a:t>Do not assume that only the intended recipient will read your messages</a:t>
            </a:r>
          </a:p>
          <a:p>
            <a:pPr lvl="1"/>
            <a:r>
              <a:rPr lang="en-US" cap="none" dirty="0" smtClean="0">
                <a:latin typeface="Arial" charset="0"/>
              </a:rPr>
              <a:t>Be selective when posting information to newsgroups</a:t>
            </a:r>
            <a:endParaRPr lang="en-US" cap="none" dirty="0">
              <a:latin typeface="Arial" charset="0"/>
            </a:endParaRPr>
          </a:p>
        </p:txBody>
      </p:sp>
      <p:pic>
        <p:nvPicPr>
          <p:cNvPr id="1026" name="Picture 2" descr="http://www.meriti.com/wp-content/uploads/2014/07/no-spam-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507" y="90536"/>
            <a:ext cx="1883120" cy="188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195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2133600" y="325438"/>
            <a:ext cx="8001000" cy="1198562"/>
          </a:xfrm>
        </p:spPr>
        <p:txBody>
          <a:bodyPr/>
          <a:lstStyle/>
          <a:p>
            <a:r>
              <a:rPr lang="en-US">
                <a:latin typeface="Arial" charset="0"/>
              </a:rPr>
              <a:t>Cookies</a:t>
            </a:r>
          </a:p>
        </p:txBody>
      </p:sp>
      <p:sp>
        <p:nvSpPr>
          <p:cNvPr id="144387" name="Content Placeholder 2"/>
          <p:cNvSpPr>
            <a:spLocks noGrp="1"/>
          </p:cNvSpPr>
          <p:nvPr>
            <p:ph idx="1"/>
          </p:nvPr>
        </p:nvSpPr>
        <p:spPr>
          <a:xfrm>
            <a:off x="2038351" y="2063397"/>
            <a:ext cx="7796030" cy="3311189"/>
          </a:xfrm>
          <a:prstGeom prst="rect">
            <a:avLst/>
          </a:prstGeom>
        </p:spPr>
        <p:txBody>
          <a:bodyPr>
            <a:normAutofit fontScale="92500" lnSpcReduction="20000"/>
          </a:bodyPr>
          <a:lstStyle/>
          <a:p>
            <a:r>
              <a:rPr lang="en-US" sz="2000" cap="none" dirty="0" smtClean="0">
                <a:latin typeface="Arial" charset="0"/>
              </a:rPr>
              <a:t>Cookie types:</a:t>
            </a:r>
          </a:p>
          <a:p>
            <a:pPr lvl="1"/>
            <a:r>
              <a:rPr lang="en-US" sz="2000" b="1" cap="none" dirty="0" smtClean="0">
                <a:latin typeface="Arial" charset="0"/>
              </a:rPr>
              <a:t>Persistent</a:t>
            </a:r>
            <a:r>
              <a:rPr lang="en-US" sz="2000" cap="none" dirty="0" smtClean="0">
                <a:latin typeface="Arial" charset="0"/>
              </a:rPr>
              <a:t>- stored as a file on your computer and remains there after you end your browser session. </a:t>
            </a:r>
          </a:p>
          <a:p>
            <a:pPr lvl="1"/>
            <a:r>
              <a:rPr lang="en-US" sz="2000" b="1" cap="none" dirty="0" smtClean="0">
                <a:latin typeface="Arial" charset="0"/>
              </a:rPr>
              <a:t>Session</a:t>
            </a:r>
            <a:r>
              <a:rPr lang="en-US" sz="2000" cap="none" dirty="0" smtClean="0">
                <a:latin typeface="Arial" charset="0"/>
              </a:rPr>
              <a:t>-stored only during the current browsing session and is deleted from your computer when you close your browser.</a:t>
            </a:r>
          </a:p>
          <a:p>
            <a:pPr lvl="1"/>
            <a:r>
              <a:rPr lang="en-US" sz="2000" b="1" cap="none" dirty="0" smtClean="0">
                <a:latin typeface="Arial" charset="0"/>
              </a:rPr>
              <a:t>First-party</a:t>
            </a:r>
            <a:r>
              <a:rPr lang="en-US" sz="2000" cap="none" dirty="0" smtClean="0">
                <a:latin typeface="Arial" charset="0"/>
              </a:rPr>
              <a:t>-comes from a web site you are currently viewing</a:t>
            </a:r>
          </a:p>
          <a:p>
            <a:pPr lvl="1"/>
            <a:r>
              <a:rPr lang="en-US" sz="2000" b="1" cap="none" dirty="0" smtClean="0">
                <a:latin typeface="Arial" charset="0"/>
              </a:rPr>
              <a:t>Third-party</a:t>
            </a:r>
            <a:r>
              <a:rPr lang="en-US" sz="2000" cap="none" dirty="0" smtClean="0">
                <a:latin typeface="Arial" charset="0"/>
              </a:rPr>
              <a:t>- comes from a web site other than the one you are currently viewing. </a:t>
            </a:r>
          </a:p>
          <a:p>
            <a:pPr lvl="2"/>
            <a:r>
              <a:rPr lang="en-US" sz="2000" cap="none" dirty="0" smtClean="0">
                <a:latin typeface="Arial" charset="0"/>
              </a:rPr>
              <a:t>a </a:t>
            </a:r>
            <a:r>
              <a:rPr lang="en-US" sz="2000" cap="none" dirty="0">
                <a:latin typeface="Arial" charset="0"/>
              </a:rPr>
              <a:t>person or company other than you and the owner of the website you visit</a:t>
            </a:r>
          </a:p>
          <a:p>
            <a:pPr lvl="1"/>
            <a:endParaRPr lang="en-US" cap="none" dirty="0">
              <a:latin typeface="Arial" charset="0"/>
            </a:endParaRPr>
          </a:p>
        </p:txBody>
      </p:sp>
      <p:pic>
        <p:nvPicPr>
          <p:cNvPr id="3074" name="Picture 2" descr="http://pad1.whstatic.com/images/thumb/1/1b/Block-and-Accept-Cookies-in-Internet-Explorer-Step-3Bullet3-Version-2.jpg/670px-Block-and-Accept-Cookies-in-Internet-Explorer-Step-3Bullet3-Versi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693" y="189985"/>
            <a:ext cx="2723427" cy="204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89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2133600" y="325438"/>
            <a:ext cx="8001000" cy="1198562"/>
          </a:xfrm>
        </p:spPr>
        <p:txBody>
          <a:bodyPr/>
          <a:lstStyle/>
          <a:p>
            <a:r>
              <a:rPr lang="en-US">
                <a:latin typeface="Arial" charset="0"/>
              </a:rPr>
              <a:t>Cookies</a:t>
            </a:r>
          </a:p>
        </p:txBody>
      </p:sp>
      <p:sp>
        <p:nvSpPr>
          <p:cNvPr id="144387" name="Content Placeholder 2"/>
          <p:cNvSpPr>
            <a:spLocks noGrp="1"/>
          </p:cNvSpPr>
          <p:nvPr>
            <p:ph idx="1"/>
          </p:nvPr>
        </p:nvSpPr>
        <p:spPr>
          <a:xfrm>
            <a:off x="2038351" y="2063397"/>
            <a:ext cx="7796030" cy="3311189"/>
          </a:xfrm>
          <a:prstGeom prst="rect">
            <a:avLst/>
          </a:prstGeom>
        </p:spPr>
        <p:txBody>
          <a:bodyPr>
            <a:normAutofit/>
          </a:bodyPr>
          <a:lstStyle/>
          <a:p>
            <a:r>
              <a:rPr lang="en-US" cap="none" dirty="0" smtClean="0">
                <a:latin typeface="Arial" charset="0"/>
              </a:rPr>
              <a:t>You can control when and from whom cookies are accepted by specifying the level of privacy you want to maintain</a:t>
            </a:r>
          </a:p>
          <a:p>
            <a:r>
              <a:rPr lang="en-US" cap="none" dirty="0" smtClean="0">
                <a:latin typeface="Arial" charset="0"/>
              </a:rPr>
              <a:t>You can view the file content of cookies to see information about the web site that sent them to you</a:t>
            </a:r>
            <a:endParaRPr lang="en-US" cap="none" dirty="0">
              <a:latin typeface="Arial" charset="0"/>
            </a:endParaRPr>
          </a:p>
        </p:txBody>
      </p:sp>
      <p:pic>
        <p:nvPicPr>
          <p:cNvPr id="4098" name="Picture 2" descr="http://www.acns.colostate.edu/Security/files/images/IE/privacyal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757" y="434620"/>
            <a:ext cx="3857625"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87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867" y="83955"/>
            <a:ext cx="7102444" cy="1143000"/>
          </a:xfrm>
        </p:spPr>
        <p:txBody>
          <a:bodyPr>
            <a:normAutofit/>
          </a:bodyPr>
          <a:lstStyle/>
          <a:p>
            <a:r>
              <a:rPr lang="en-US" dirty="0" smtClean="0">
                <a:latin typeface="Arial" charset="0"/>
              </a:rPr>
              <a:t>Configuring Browser Security</a:t>
            </a:r>
            <a:endParaRPr lang="en-US" dirty="0"/>
          </a:p>
        </p:txBody>
      </p:sp>
      <p:sp>
        <p:nvSpPr>
          <p:cNvPr id="3" name="Content Placeholder 2"/>
          <p:cNvSpPr>
            <a:spLocks noGrp="1"/>
          </p:cNvSpPr>
          <p:nvPr>
            <p:ph idx="1"/>
          </p:nvPr>
        </p:nvSpPr>
        <p:spPr>
          <a:xfrm>
            <a:off x="2195804" y="915718"/>
            <a:ext cx="8229600" cy="3843107"/>
          </a:xfrm>
          <a:prstGeom prst="rect">
            <a:avLst/>
          </a:prstGeom>
        </p:spPr>
        <p:txBody>
          <a:bodyPr>
            <a:normAutofit/>
          </a:bodyPr>
          <a:lstStyle/>
          <a:p>
            <a:r>
              <a:rPr lang="en-US" sz="2400" cap="none" dirty="0" smtClean="0">
                <a:latin typeface="Arial" panose="020B0604020202020204" pitchFamily="34" charset="0"/>
                <a:cs typeface="Arial" panose="020B0604020202020204" pitchFamily="34" charset="0"/>
              </a:rPr>
              <a:t>You can </a:t>
            </a:r>
            <a:r>
              <a:rPr lang="en-US" sz="2400" cap="none" dirty="0" smtClean="0">
                <a:solidFill>
                  <a:schemeClr val="accent1"/>
                </a:solidFill>
                <a:latin typeface="Arial" panose="020B0604020202020204" pitchFamily="34" charset="0"/>
                <a:cs typeface="Arial" panose="020B0604020202020204" pitchFamily="34" charset="0"/>
              </a:rPr>
              <a:t>configure</a:t>
            </a:r>
            <a:r>
              <a:rPr lang="en-US" sz="2400" cap="none" dirty="0" smtClean="0">
                <a:latin typeface="Arial" panose="020B0604020202020204" pitchFamily="34" charset="0"/>
                <a:cs typeface="Arial" panose="020B0604020202020204" pitchFamily="34" charset="0"/>
              </a:rPr>
              <a:t> you browser for added security by controlling active content that is downloaded from a web site and run locally on the clients browser.</a:t>
            </a:r>
          </a:p>
          <a:p>
            <a:r>
              <a:rPr lang="en-US" sz="2400" cap="none" dirty="0" smtClean="0">
                <a:latin typeface="Arial" panose="020B0604020202020204" pitchFamily="34" charset="0"/>
                <a:cs typeface="Arial" panose="020B0604020202020204" pitchFamily="34" charset="0"/>
              </a:rPr>
              <a:t>The most common active content are JavaScript and ActiveX controls.</a:t>
            </a:r>
          </a:p>
          <a:p>
            <a:pPr lvl="1"/>
            <a:r>
              <a:rPr lang="en-US" sz="2400" cap="none" dirty="0" smtClean="0">
                <a:latin typeface="Arial" panose="020B0604020202020204" pitchFamily="34" charset="0"/>
                <a:cs typeface="Arial" panose="020B0604020202020204" pitchFamily="34" charset="0"/>
              </a:rPr>
              <a:t>Both JavaScript and ActiveX controls allow information to be downloaded and run on your system. </a:t>
            </a:r>
            <a:endParaRPr lang="en-US" sz="2400" cap="none" dirty="0">
              <a:latin typeface="Arial" panose="020B0604020202020204" pitchFamily="34" charset="0"/>
              <a:cs typeface="Arial" panose="020B0604020202020204" pitchFamily="34" charset="0"/>
            </a:endParaRPr>
          </a:p>
        </p:txBody>
      </p:sp>
      <p:sp>
        <p:nvSpPr>
          <p:cNvPr id="4" name="TextBox 3"/>
          <p:cNvSpPr txBox="1"/>
          <p:nvPr/>
        </p:nvSpPr>
        <p:spPr>
          <a:xfrm>
            <a:off x="5556474" y="4279318"/>
            <a:ext cx="4722227" cy="923330"/>
          </a:xfrm>
          <a:prstGeom prst="rect">
            <a:avLst/>
          </a:prstGeom>
          <a:noFill/>
        </p:spPr>
        <p:txBody>
          <a:bodyPr wrap="square" rtlCol="0">
            <a:spAutoFit/>
          </a:bodyPr>
          <a:lstStyle/>
          <a:p>
            <a:r>
              <a:rPr lang="en-US" u="sng" dirty="0">
                <a:solidFill>
                  <a:schemeClr val="accent1"/>
                </a:solidFill>
                <a:latin typeface="Arial" panose="020B0604020202020204" pitchFamily="34" charset="0"/>
                <a:cs typeface="Arial" panose="020B0604020202020204" pitchFamily="34" charset="0"/>
              </a:rPr>
              <a:t>Configure: </a:t>
            </a:r>
            <a:r>
              <a:rPr lang="en-US" dirty="0">
                <a:latin typeface="Arial" panose="020B0604020202020204" pitchFamily="34" charset="0"/>
                <a:cs typeface="Arial" panose="020B0604020202020204" pitchFamily="34" charset="0"/>
              </a:rPr>
              <a:t>arrange </a:t>
            </a:r>
            <a:r>
              <a:rPr lang="en-US" dirty="0">
                <a:latin typeface="Arial" panose="020B0604020202020204" pitchFamily="34" charset="0"/>
                <a:cs typeface="Arial" panose="020B0604020202020204" pitchFamily="34" charset="0"/>
              </a:rPr>
              <a:t>or order (a computer system or an element of it) so as to fit it for a designated task.</a:t>
            </a:r>
          </a:p>
        </p:txBody>
      </p:sp>
      <p:sp>
        <p:nvSpPr>
          <p:cNvPr id="5" name="TextBox 4"/>
          <p:cNvSpPr txBox="1"/>
          <p:nvPr/>
        </p:nvSpPr>
        <p:spPr>
          <a:xfrm>
            <a:off x="1664709" y="4111048"/>
            <a:ext cx="3242633" cy="1477328"/>
          </a:xfrm>
          <a:prstGeom prst="rect">
            <a:avLst/>
          </a:prstGeom>
          <a:noFill/>
        </p:spPr>
        <p:txBody>
          <a:bodyPr wrap="square" rtlCol="0">
            <a:spAutoFit/>
          </a:bodyPr>
          <a:lstStyle/>
          <a:p>
            <a:r>
              <a:rPr lang="en-US" u="sng" dirty="0">
                <a:solidFill>
                  <a:schemeClr val="accent1"/>
                </a:solidFill>
                <a:latin typeface="Arial" panose="020B0604020202020204" pitchFamily="34" charset="0"/>
                <a:cs typeface="Arial" panose="020B0604020202020204" pitchFamily="34" charset="0"/>
              </a:rPr>
              <a:t>JavaScript</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object</a:t>
            </a:r>
            <a:r>
              <a:rPr lang="en-US" dirty="0">
                <a:latin typeface="Arial" panose="020B0604020202020204" pitchFamily="34" charset="0"/>
                <a:cs typeface="Arial" panose="020B0604020202020204" pitchFamily="34" charset="0"/>
              </a:rPr>
              <a:t>-oriented computer programming language commonly used to create interactive effects within web browsers.</a:t>
            </a:r>
          </a:p>
        </p:txBody>
      </p:sp>
      <p:sp>
        <p:nvSpPr>
          <p:cNvPr id="6" name="AutoShape 2" descr="https://www.seoclerks.com/pics/81419-1.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s://www.seoclerks.com/pics/8141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7358" y="5588377"/>
            <a:ext cx="938666" cy="77022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ingeardrivers.com/active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990" y="5202649"/>
            <a:ext cx="1327810" cy="113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6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31406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133600" y="325438"/>
            <a:ext cx="8001000" cy="1198562"/>
          </a:xfrm>
        </p:spPr>
        <p:txBody>
          <a:bodyPr/>
          <a:lstStyle/>
          <a:p>
            <a:pPr eaLnBrk="1" hangingPunct="1"/>
            <a:r>
              <a:rPr lang="en-US">
                <a:latin typeface="Arial" charset="0"/>
              </a:rPr>
              <a:t>SSL and TLS</a:t>
            </a:r>
          </a:p>
        </p:txBody>
      </p:sp>
      <p:sp>
        <p:nvSpPr>
          <p:cNvPr id="150531" name="Rectangle 3"/>
          <p:cNvSpPr>
            <a:spLocks noGrp="1" noChangeArrowheads="1"/>
          </p:cNvSpPr>
          <p:nvPr>
            <p:ph idx="1"/>
          </p:nvPr>
        </p:nvSpPr>
        <p:spPr>
          <a:xfrm>
            <a:off x="2906098" y="1524000"/>
            <a:ext cx="7796030" cy="3311189"/>
          </a:xfrm>
          <a:prstGeom prst="rect">
            <a:avLst/>
          </a:prstGeom>
        </p:spPr>
        <p:txBody>
          <a:bodyPr>
            <a:noAutofit/>
          </a:bodyPr>
          <a:lstStyle/>
          <a:p>
            <a:pPr eaLnBrk="1" hangingPunct="1"/>
            <a:r>
              <a:rPr lang="en-US" sz="2400" cap="none" dirty="0" smtClean="0">
                <a:solidFill>
                  <a:schemeClr val="accent1"/>
                </a:solidFill>
                <a:latin typeface="Arial" charset="0"/>
              </a:rPr>
              <a:t>Secure sockets layer (SSL) </a:t>
            </a:r>
            <a:r>
              <a:rPr lang="en-US" sz="2400" cap="none" dirty="0" smtClean="0">
                <a:latin typeface="Arial" charset="0"/>
              </a:rPr>
              <a:t>– a protocol for secure exchanges</a:t>
            </a:r>
          </a:p>
          <a:p>
            <a:pPr lvl="1" eaLnBrk="1" hangingPunct="1"/>
            <a:r>
              <a:rPr lang="en-US" sz="2400" cap="none" dirty="0" smtClean="0">
                <a:latin typeface="Arial" charset="0"/>
              </a:rPr>
              <a:t>Authenticates using digital certificates</a:t>
            </a:r>
          </a:p>
          <a:p>
            <a:pPr lvl="1"/>
            <a:r>
              <a:rPr lang="en-US" sz="2400" cap="none" dirty="0" smtClean="0">
                <a:solidFill>
                  <a:schemeClr val="accent1"/>
                </a:solidFill>
                <a:latin typeface="Arial" charset="0"/>
              </a:rPr>
              <a:t>Transport </a:t>
            </a:r>
            <a:r>
              <a:rPr lang="en-US" sz="2400" cap="none" dirty="0">
                <a:solidFill>
                  <a:schemeClr val="accent1"/>
                </a:solidFill>
                <a:latin typeface="Arial" charset="0"/>
              </a:rPr>
              <a:t>layer security (TLS) </a:t>
            </a:r>
            <a:r>
              <a:rPr lang="en-US" sz="2400" cap="none" dirty="0" smtClean="0">
                <a:latin typeface="Arial" charset="0"/>
              </a:rPr>
              <a:t>ides for data encryption</a:t>
            </a:r>
          </a:p>
          <a:p>
            <a:pPr eaLnBrk="1" hangingPunct="1"/>
            <a:r>
              <a:rPr lang="en-US" sz="2400" cap="none" dirty="0" smtClean="0">
                <a:latin typeface="Arial" charset="0"/>
              </a:rPr>
              <a:t>– successor to SSL</a:t>
            </a:r>
          </a:p>
          <a:p>
            <a:pPr lvl="1" eaLnBrk="1" hangingPunct="1"/>
            <a:r>
              <a:rPr lang="en-US" sz="2400" cap="none" dirty="0" smtClean="0">
                <a:latin typeface="Arial" charset="0"/>
              </a:rPr>
              <a:t>Becoming more common</a:t>
            </a:r>
          </a:p>
          <a:p>
            <a:pPr lvl="1" eaLnBrk="1" hangingPunct="1"/>
            <a:r>
              <a:rPr lang="en-US" sz="2400" cap="none" dirty="0" smtClean="0">
                <a:latin typeface="Arial" charset="0"/>
              </a:rPr>
              <a:t>Based on SSL 3.0</a:t>
            </a:r>
          </a:p>
          <a:p>
            <a:pPr lvl="1" eaLnBrk="1" hangingPunct="1"/>
            <a:r>
              <a:rPr lang="en-US" sz="2400" cap="none" dirty="0" smtClean="0">
                <a:latin typeface="Arial" charset="0"/>
              </a:rPr>
              <a:t>Provides for encryption and authentication</a:t>
            </a:r>
            <a:endParaRPr lang="en-US" sz="2400" cap="none" dirty="0">
              <a:latin typeface="Arial" charset="0"/>
            </a:endParaRPr>
          </a:p>
        </p:txBody>
      </p:sp>
    </p:spTree>
    <p:extLst>
      <p:ext uri="{BB962C8B-B14F-4D97-AF65-F5344CB8AC3E}">
        <p14:creationId xmlns:p14="http://schemas.microsoft.com/office/powerpoint/2010/main" val="2493733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133600" y="325438"/>
            <a:ext cx="8001000" cy="1198562"/>
          </a:xfrm>
        </p:spPr>
        <p:txBody>
          <a:bodyPr/>
          <a:lstStyle/>
          <a:p>
            <a:pPr eaLnBrk="1" hangingPunct="1"/>
            <a:r>
              <a:rPr lang="en-US">
                <a:latin typeface="Arial" charset="0"/>
              </a:rPr>
              <a:t>Secure Protocols</a:t>
            </a:r>
          </a:p>
        </p:txBody>
      </p:sp>
      <p:sp>
        <p:nvSpPr>
          <p:cNvPr id="151555" name="Rectangle 3"/>
          <p:cNvSpPr>
            <a:spLocks noGrp="1" noChangeArrowheads="1"/>
          </p:cNvSpPr>
          <p:nvPr>
            <p:ph idx="1"/>
          </p:nvPr>
        </p:nvSpPr>
        <p:spPr>
          <a:xfrm>
            <a:off x="2038351" y="2063397"/>
            <a:ext cx="7796030" cy="3311189"/>
          </a:xfrm>
          <a:prstGeom prst="rect">
            <a:avLst/>
          </a:prstGeom>
        </p:spPr>
        <p:txBody>
          <a:bodyPr>
            <a:normAutofit/>
          </a:bodyPr>
          <a:lstStyle/>
          <a:p>
            <a:pPr eaLnBrk="1" hangingPunct="1">
              <a:buFontTx/>
              <a:buNone/>
            </a:pPr>
            <a:r>
              <a:rPr lang="en-US" sz="2000" cap="none" dirty="0" smtClean="0">
                <a:latin typeface="Arial" charset="0"/>
              </a:rPr>
              <a:t>	Various protocols in the </a:t>
            </a:r>
            <a:r>
              <a:rPr lang="en-US" sz="2000" cap="none" dirty="0" err="1" smtClean="0">
                <a:latin typeface="Arial" charset="0"/>
              </a:rPr>
              <a:t>tcp</a:t>
            </a:r>
            <a:r>
              <a:rPr lang="en-US" sz="2000" cap="none" dirty="0" smtClean="0">
                <a:latin typeface="Arial" charset="0"/>
              </a:rPr>
              <a:t>/</a:t>
            </a:r>
            <a:r>
              <a:rPr lang="en-US" sz="2000" cap="none" dirty="0" err="1" smtClean="0">
                <a:latin typeface="Arial" charset="0"/>
              </a:rPr>
              <a:t>ip</a:t>
            </a:r>
            <a:r>
              <a:rPr lang="en-US" sz="2000" cap="none" dirty="0" smtClean="0">
                <a:latin typeface="Arial" charset="0"/>
              </a:rPr>
              <a:t> suite can be made secure by running them over </a:t>
            </a:r>
            <a:r>
              <a:rPr lang="en-US" sz="2000" cap="none" dirty="0" err="1" smtClean="0">
                <a:latin typeface="Arial" charset="0"/>
              </a:rPr>
              <a:t>ssl</a:t>
            </a:r>
            <a:r>
              <a:rPr lang="en-US" sz="2000" cap="none" dirty="0" smtClean="0">
                <a:latin typeface="Arial" charset="0"/>
              </a:rPr>
              <a:t>/</a:t>
            </a:r>
            <a:r>
              <a:rPr lang="en-US" sz="2000" cap="none" dirty="0" err="1" smtClean="0">
                <a:latin typeface="Arial" charset="0"/>
              </a:rPr>
              <a:t>tls</a:t>
            </a:r>
            <a:r>
              <a:rPr lang="en-US" sz="2000" cap="none" dirty="0" smtClean="0">
                <a:latin typeface="Arial" charset="0"/>
              </a:rPr>
              <a:t>, including:</a:t>
            </a:r>
          </a:p>
          <a:p>
            <a:pPr lvl="1" eaLnBrk="1" hangingPunct="1"/>
            <a:r>
              <a:rPr lang="en-US" sz="2000" cap="none" dirty="0" smtClean="0">
                <a:latin typeface="Arial" charset="0"/>
              </a:rPr>
              <a:t>HTTPS</a:t>
            </a:r>
          </a:p>
          <a:p>
            <a:pPr lvl="1" eaLnBrk="1" hangingPunct="1"/>
            <a:r>
              <a:rPr lang="en-US" sz="2000" cap="none" dirty="0" smtClean="0">
                <a:latin typeface="Arial" charset="0"/>
              </a:rPr>
              <a:t>S/FTP</a:t>
            </a:r>
          </a:p>
          <a:p>
            <a:pPr lvl="1" eaLnBrk="1" hangingPunct="1"/>
            <a:r>
              <a:rPr lang="en-US" sz="2000" cap="none" dirty="0" smtClean="0">
                <a:latin typeface="Arial" charset="0"/>
              </a:rPr>
              <a:t>IMAPS</a:t>
            </a:r>
          </a:p>
          <a:p>
            <a:pPr lvl="1" eaLnBrk="1" hangingPunct="1"/>
            <a:r>
              <a:rPr lang="en-US" sz="2000" cap="none" dirty="0" smtClean="0">
                <a:latin typeface="Arial" charset="0"/>
              </a:rPr>
              <a:t>POP3S</a:t>
            </a:r>
            <a:endParaRPr lang="en-US" sz="2000" cap="none" dirty="0">
              <a:latin typeface="Arial" charset="0"/>
            </a:endParaRPr>
          </a:p>
        </p:txBody>
      </p:sp>
    </p:spTree>
    <p:extLst>
      <p:ext uri="{BB962C8B-B14F-4D97-AF65-F5344CB8AC3E}">
        <p14:creationId xmlns:p14="http://schemas.microsoft.com/office/powerpoint/2010/main" val="3692470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133600" y="325438"/>
            <a:ext cx="8001000" cy="1198562"/>
          </a:xfrm>
        </p:spPr>
        <p:txBody>
          <a:bodyPr>
            <a:normAutofit/>
          </a:bodyPr>
          <a:lstStyle/>
          <a:p>
            <a:pPr eaLnBrk="1" hangingPunct="1"/>
            <a:r>
              <a:rPr lang="en-US">
                <a:latin typeface="Arial" charset="0"/>
              </a:rPr>
              <a:t>Malware (Malicious Software)</a:t>
            </a:r>
          </a:p>
        </p:txBody>
      </p:sp>
      <p:sp>
        <p:nvSpPr>
          <p:cNvPr id="152579" name="Rectangle 3"/>
          <p:cNvSpPr>
            <a:spLocks noGrp="1" noChangeArrowheads="1"/>
          </p:cNvSpPr>
          <p:nvPr>
            <p:ph idx="1"/>
          </p:nvPr>
        </p:nvSpPr>
        <p:spPr>
          <a:xfrm>
            <a:off x="2917864" y="1411170"/>
            <a:ext cx="7315200" cy="4953000"/>
          </a:xfrm>
          <a:prstGeom prst="rect">
            <a:avLst/>
          </a:prstGeom>
        </p:spPr>
        <p:txBody>
          <a:bodyPr>
            <a:normAutofit/>
          </a:bodyPr>
          <a:lstStyle/>
          <a:p>
            <a:pPr eaLnBrk="1" hangingPunct="1">
              <a:lnSpc>
                <a:spcPct val="90000"/>
              </a:lnSpc>
            </a:pPr>
            <a:r>
              <a:rPr lang="en-US" cap="none" dirty="0" smtClean="0">
                <a:solidFill>
                  <a:schemeClr val="accent1"/>
                </a:solidFill>
                <a:latin typeface="Arial" charset="0"/>
              </a:rPr>
              <a:t>Virus</a:t>
            </a:r>
            <a:r>
              <a:rPr lang="en-US" cap="none" dirty="0" smtClean="0">
                <a:latin typeface="Arial" charset="0"/>
              </a:rPr>
              <a:t> – damages computers and networks, often alters files to damage or destroy data</a:t>
            </a:r>
          </a:p>
          <a:p>
            <a:pPr eaLnBrk="1" hangingPunct="1">
              <a:lnSpc>
                <a:spcPct val="90000"/>
              </a:lnSpc>
            </a:pPr>
            <a:r>
              <a:rPr lang="en-US" cap="none" dirty="0" smtClean="0">
                <a:solidFill>
                  <a:schemeClr val="accent1"/>
                </a:solidFill>
                <a:latin typeface="Arial" charset="0"/>
              </a:rPr>
              <a:t>Worm</a:t>
            </a:r>
            <a:r>
              <a:rPr lang="en-US" cap="none" dirty="0" smtClean="0">
                <a:latin typeface="Arial" charset="0"/>
              </a:rPr>
              <a:t> – resides in active memory and replicates itself until an entire disk is full</a:t>
            </a:r>
          </a:p>
          <a:p>
            <a:pPr eaLnBrk="1" hangingPunct="1">
              <a:lnSpc>
                <a:spcPct val="90000"/>
              </a:lnSpc>
            </a:pPr>
            <a:r>
              <a:rPr lang="en-US" cap="none" dirty="0" smtClean="0">
                <a:solidFill>
                  <a:schemeClr val="accent1"/>
                </a:solidFill>
                <a:latin typeface="Arial" charset="0"/>
              </a:rPr>
              <a:t>Trojan</a:t>
            </a:r>
            <a:r>
              <a:rPr lang="en-US" cap="none" dirty="0" smtClean="0">
                <a:latin typeface="Arial" charset="0"/>
              </a:rPr>
              <a:t> – appears to be harmless (such as a computer game) but produces harmful results</a:t>
            </a:r>
          </a:p>
          <a:p>
            <a:pPr eaLnBrk="1" hangingPunct="1">
              <a:lnSpc>
                <a:spcPct val="90000"/>
              </a:lnSpc>
            </a:pPr>
            <a:r>
              <a:rPr lang="en-US" cap="none" dirty="0" smtClean="0">
                <a:solidFill>
                  <a:schemeClr val="accent1"/>
                </a:solidFill>
                <a:latin typeface="Arial" charset="0"/>
              </a:rPr>
              <a:t>Illicit server </a:t>
            </a:r>
            <a:r>
              <a:rPr lang="en-US" cap="none" dirty="0" smtClean="0">
                <a:latin typeface="Arial" charset="0"/>
              </a:rPr>
              <a:t>– installs hidden services on systems</a:t>
            </a:r>
          </a:p>
          <a:p>
            <a:pPr lvl="1" eaLnBrk="1" hangingPunct="1">
              <a:lnSpc>
                <a:spcPct val="90000"/>
              </a:lnSpc>
            </a:pPr>
            <a:r>
              <a:rPr lang="en-US" b="1" cap="none" dirty="0" smtClean="0">
                <a:latin typeface="Arial" charset="0"/>
              </a:rPr>
              <a:t>Client code </a:t>
            </a:r>
            <a:r>
              <a:rPr lang="en-US" cap="none" dirty="0" smtClean="0">
                <a:latin typeface="Arial" charset="0"/>
              </a:rPr>
              <a:t>– allows remote access to a computer by an attacker</a:t>
            </a:r>
          </a:p>
          <a:p>
            <a:pPr lvl="1" eaLnBrk="1" hangingPunct="1">
              <a:lnSpc>
                <a:spcPct val="90000"/>
              </a:lnSpc>
            </a:pPr>
            <a:r>
              <a:rPr lang="en-US" b="1" cap="none" dirty="0" smtClean="0">
                <a:latin typeface="Arial" charset="0"/>
              </a:rPr>
              <a:t>Server code </a:t>
            </a:r>
            <a:r>
              <a:rPr lang="en-US" cap="none" dirty="0" smtClean="0">
                <a:latin typeface="Arial" charset="0"/>
              </a:rPr>
              <a:t>– infects destination computer and enables the attacker to control it</a:t>
            </a:r>
            <a:endParaRPr lang="en-US" cap="none" dirty="0">
              <a:latin typeface="Arial" charset="0"/>
            </a:endParaRPr>
          </a:p>
        </p:txBody>
      </p:sp>
    </p:spTree>
    <p:extLst>
      <p:ext uri="{BB962C8B-B14F-4D97-AF65-F5344CB8AC3E}">
        <p14:creationId xmlns:p14="http://schemas.microsoft.com/office/powerpoint/2010/main" val="1844765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133600" y="325438"/>
            <a:ext cx="8001000" cy="1198562"/>
          </a:xfrm>
        </p:spPr>
        <p:txBody>
          <a:bodyPr>
            <a:normAutofit/>
          </a:bodyPr>
          <a:lstStyle/>
          <a:p>
            <a:pPr eaLnBrk="1" hangingPunct="1"/>
            <a:r>
              <a:rPr lang="en-US">
                <a:latin typeface="Arial" charset="0"/>
              </a:rPr>
              <a:t>Spyware and Virus Removal</a:t>
            </a:r>
          </a:p>
        </p:txBody>
      </p:sp>
      <p:sp>
        <p:nvSpPr>
          <p:cNvPr id="157699" name="Rectangle 3"/>
          <p:cNvSpPr>
            <a:spLocks noGrp="1" noChangeArrowheads="1"/>
          </p:cNvSpPr>
          <p:nvPr>
            <p:ph idx="1"/>
          </p:nvPr>
        </p:nvSpPr>
        <p:spPr>
          <a:xfrm>
            <a:off x="2756808" y="2016743"/>
            <a:ext cx="7796030" cy="3311189"/>
          </a:xfrm>
          <a:prstGeom prst="rect">
            <a:avLst/>
          </a:prstGeom>
        </p:spPr>
        <p:txBody>
          <a:bodyPr>
            <a:normAutofit/>
          </a:bodyPr>
          <a:lstStyle/>
          <a:p>
            <a:pPr eaLnBrk="1" hangingPunct="1"/>
            <a:r>
              <a:rPr lang="en-US" cap="none" dirty="0" smtClean="0">
                <a:solidFill>
                  <a:schemeClr val="accent1"/>
                </a:solidFill>
                <a:latin typeface="Arial" charset="0"/>
              </a:rPr>
              <a:t>Spyware</a:t>
            </a:r>
            <a:r>
              <a:rPr lang="en-US" cap="none" dirty="0" smtClean="0">
                <a:latin typeface="Arial" charset="0"/>
              </a:rPr>
              <a:t> – an application secretly placed on a user</a:t>
            </a:r>
            <a:r>
              <a:rPr lang="ja-JP" altLang="en-US" cap="none" dirty="0" smtClean="0">
                <a:latin typeface="Arial" charset="0"/>
              </a:rPr>
              <a:t>’</a:t>
            </a:r>
            <a:r>
              <a:rPr lang="en-US" cap="none" dirty="0" smtClean="0">
                <a:latin typeface="Arial" charset="0"/>
              </a:rPr>
              <a:t>s system to covertly gather information and relay it to outside parties, usually for advertising purposes</a:t>
            </a:r>
          </a:p>
          <a:p>
            <a:pPr eaLnBrk="1" hangingPunct="1"/>
            <a:r>
              <a:rPr lang="en-US" cap="none" dirty="0" smtClean="0">
                <a:latin typeface="Arial" charset="0"/>
              </a:rPr>
              <a:t>Also known as adware</a:t>
            </a:r>
          </a:p>
          <a:p>
            <a:pPr eaLnBrk="1" hangingPunct="1"/>
            <a:r>
              <a:rPr lang="en-US" cap="none" dirty="0" smtClean="0">
                <a:latin typeface="Arial" charset="0"/>
              </a:rPr>
              <a:t>Cookies are not spyware because:</a:t>
            </a:r>
          </a:p>
          <a:p>
            <a:pPr lvl="1" eaLnBrk="1" hangingPunct="1"/>
            <a:r>
              <a:rPr lang="en-US" cap="none" dirty="0" smtClean="0">
                <a:latin typeface="Arial" charset="0"/>
              </a:rPr>
              <a:t>The user is aware of their presence</a:t>
            </a:r>
          </a:p>
          <a:p>
            <a:pPr lvl="1" eaLnBrk="1" hangingPunct="1"/>
            <a:r>
              <a:rPr lang="en-US" cap="none" dirty="0" smtClean="0">
                <a:latin typeface="Arial" charset="0"/>
              </a:rPr>
              <a:t>The user has the option to disable outside access to cookie information</a:t>
            </a:r>
          </a:p>
          <a:p>
            <a:pPr eaLnBrk="1" hangingPunct="1"/>
            <a:r>
              <a:rPr lang="en-US" cap="none" dirty="0" smtClean="0">
                <a:latin typeface="Arial" charset="0"/>
              </a:rPr>
              <a:t>Use spyware detection applications to detect and eliminate spyware</a:t>
            </a:r>
            <a:endParaRPr lang="en-US" cap="none" dirty="0">
              <a:latin typeface="Arial" charset="0"/>
            </a:endParaRPr>
          </a:p>
        </p:txBody>
      </p:sp>
    </p:spTree>
    <p:extLst>
      <p:ext uri="{BB962C8B-B14F-4D97-AF65-F5344CB8AC3E}">
        <p14:creationId xmlns:p14="http://schemas.microsoft.com/office/powerpoint/2010/main" val="3861090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133600" y="325438"/>
            <a:ext cx="8001000" cy="1198562"/>
          </a:xfrm>
        </p:spPr>
        <p:txBody>
          <a:bodyPr/>
          <a:lstStyle/>
          <a:p>
            <a:pPr eaLnBrk="1" hangingPunct="1"/>
            <a:r>
              <a:rPr lang="en-US">
                <a:latin typeface="Arial" charset="0"/>
              </a:rPr>
              <a:t>Updates and Patches</a:t>
            </a:r>
          </a:p>
        </p:txBody>
      </p:sp>
      <p:sp>
        <p:nvSpPr>
          <p:cNvPr id="158723" name="Rectangle 3"/>
          <p:cNvSpPr>
            <a:spLocks noGrp="1" noChangeArrowheads="1"/>
          </p:cNvSpPr>
          <p:nvPr>
            <p:ph idx="1"/>
          </p:nvPr>
        </p:nvSpPr>
        <p:spPr>
          <a:xfrm>
            <a:off x="2038351" y="1532260"/>
            <a:ext cx="7796030" cy="3311189"/>
          </a:xfrm>
          <a:prstGeom prst="rect">
            <a:avLst/>
          </a:prstGeom>
        </p:spPr>
        <p:txBody>
          <a:bodyPr/>
          <a:lstStyle/>
          <a:p>
            <a:pPr eaLnBrk="1" hangingPunct="1"/>
            <a:r>
              <a:rPr lang="en-US" cap="none" dirty="0" smtClean="0">
                <a:solidFill>
                  <a:schemeClr val="accent1"/>
                </a:solidFill>
                <a:latin typeface="Arial" charset="0"/>
              </a:rPr>
              <a:t>Update</a:t>
            </a:r>
            <a:r>
              <a:rPr lang="en-US" cap="none" dirty="0" smtClean="0">
                <a:latin typeface="Arial" charset="0"/>
              </a:rPr>
              <a:t> – a software upgrade that permanently fixes known bugs and improves software performance</a:t>
            </a:r>
          </a:p>
          <a:p>
            <a:pPr eaLnBrk="1" hangingPunct="1"/>
            <a:r>
              <a:rPr lang="en-US" cap="none" dirty="0" smtClean="0">
                <a:solidFill>
                  <a:schemeClr val="accent1"/>
                </a:solidFill>
                <a:latin typeface="Arial" charset="0"/>
              </a:rPr>
              <a:t>Patch</a:t>
            </a:r>
            <a:r>
              <a:rPr lang="en-US" cap="none" dirty="0" smtClean="0">
                <a:latin typeface="Arial" charset="0"/>
              </a:rPr>
              <a:t> – a temporary bug fix</a:t>
            </a:r>
          </a:p>
          <a:p>
            <a:pPr eaLnBrk="1" hangingPunct="1"/>
            <a:r>
              <a:rPr lang="en-US" cap="none" dirty="0" smtClean="0">
                <a:solidFill>
                  <a:schemeClr val="accent1"/>
                </a:solidFill>
                <a:latin typeface="Arial" charset="0"/>
              </a:rPr>
              <a:t>Virus update </a:t>
            </a:r>
            <a:r>
              <a:rPr lang="en-US" cap="none" dirty="0" smtClean="0">
                <a:latin typeface="Arial" charset="0"/>
              </a:rPr>
              <a:t>– files of virus signature profiles you use to keep your anti-virus software current</a:t>
            </a:r>
            <a:endParaRPr lang="en-US" cap="none" dirty="0">
              <a:latin typeface="Arial" charset="0"/>
            </a:endParaRPr>
          </a:p>
        </p:txBody>
      </p:sp>
    </p:spTree>
    <p:extLst>
      <p:ext uri="{BB962C8B-B14F-4D97-AF65-F5344CB8AC3E}">
        <p14:creationId xmlns:p14="http://schemas.microsoft.com/office/powerpoint/2010/main" val="3127358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1752600" y="533400"/>
            <a:ext cx="8763000" cy="762000"/>
          </a:xfrm>
        </p:spPr>
        <p:txBody>
          <a:bodyPr/>
          <a:lstStyle/>
          <a:p>
            <a:pPr eaLnBrk="1" hangingPunct="1"/>
            <a:r>
              <a:rPr lang="en-US">
                <a:latin typeface="Arial" charset="0"/>
              </a:rPr>
              <a:t>Typosquatting</a:t>
            </a:r>
          </a:p>
        </p:txBody>
      </p:sp>
      <p:sp>
        <p:nvSpPr>
          <p:cNvPr id="160771" name="Rectangle 1027"/>
          <p:cNvSpPr>
            <a:spLocks noGrp="1" noChangeArrowheads="1"/>
          </p:cNvSpPr>
          <p:nvPr>
            <p:ph idx="1"/>
          </p:nvPr>
        </p:nvSpPr>
        <p:spPr>
          <a:xfrm>
            <a:off x="2837768" y="1628547"/>
            <a:ext cx="7315200" cy="4648200"/>
          </a:xfrm>
          <a:prstGeom prst="rect">
            <a:avLst/>
          </a:prstGeom>
        </p:spPr>
        <p:txBody>
          <a:bodyPr>
            <a:normAutofit/>
          </a:bodyPr>
          <a:lstStyle/>
          <a:p>
            <a:pPr eaLnBrk="1" hangingPunct="1">
              <a:lnSpc>
                <a:spcPct val="90000"/>
              </a:lnSpc>
            </a:pPr>
            <a:r>
              <a:rPr lang="en-US" sz="2200" dirty="0" err="1">
                <a:solidFill>
                  <a:schemeClr val="accent1"/>
                </a:solidFill>
                <a:latin typeface="Arial" charset="0"/>
                <a:cs typeface="Times New Roman" charset="0"/>
              </a:rPr>
              <a:t>Typosquatting</a:t>
            </a:r>
            <a:r>
              <a:rPr lang="en-US" sz="2200" dirty="0">
                <a:latin typeface="Arial" charset="0"/>
                <a:cs typeface="Times New Roman" charset="0"/>
              </a:rPr>
              <a:t> – registering a domain name similar to a high-volume site hoping to receive traffic from users seeking the high-volume site who mistakenly enter an incorrect URL in the browser </a:t>
            </a:r>
          </a:p>
          <a:p>
            <a:pPr eaLnBrk="1" hangingPunct="1">
              <a:lnSpc>
                <a:spcPct val="90000"/>
              </a:lnSpc>
            </a:pPr>
            <a:r>
              <a:rPr lang="en-US" sz="2200" dirty="0">
                <a:latin typeface="Arial" charset="0"/>
                <a:cs typeface="Times New Roman" charset="0"/>
              </a:rPr>
              <a:t>Also known as URL hijacking </a:t>
            </a:r>
          </a:p>
          <a:p>
            <a:pPr eaLnBrk="1" hangingPunct="1">
              <a:lnSpc>
                <a:spcPct val="90000"/>
              </a:lnSpc>
            </a:pPr>
            <a:r>
              <a:rPr lang="en-US" sz="2200" dirty="0">
                <a:latin typeface="Arial" charset="0"/>
                <a:cs typeface="Times New Roman" charset="0"/>
              </a:rPr>
              <a:t>A </a:t>
            </a:r>
            <a:r>
              <a:rPr lang="en-US" sz="2200" dirty="0" err="1">
                <a:latin typeface="Arial" charset="0"/>
                <a:cs typeface="Times New Roman" charset="0"/>
              </a:rPr>
              <a:t>typosquatter's</a:t>
            </a:r>
            <a:r>
              <a:rPr lang="en-US" sz="2200" dirty="0">
                <a:latin typeface="Arial" charset="0"/>
                <a:cs typeface="Times New Roman" charset="0"/>
              </a:rPr>
              <a:t> web address can be:</a:t>
            </a:r>
          </a:p>
          <a:p>
            <a:pPr lvl="1" eaLnBrk="1" hangingPunct="1">
              <a:lnSpc>
                <a:spcPct val="90000"/>
              </a:lnSpc>
            </a:pPr>
            <a:r>
              <a:rPr lang="en-US" sz="2200" dirty="0">
                <a:latin typeface="Arial" charset="0"/>
                <a:cs typeface="Times New Roman" charset="0"/>
              </a:rPr>
              <a:t>A common misspelling of the victim's site </a:t>
            </a:r>
          </a:p>
          <a:p>
            <a:pPr lvl="1" eaLnBrk="1" hangingPunct="1">
              <a:lnSpc>
                <a:spcPct val="90000"/>
              </a:lnSpc>
            </a:pPr>
            <a:r>
              <a:rPr lang="en-US" sz="2200" dirty="0">
                <a:latin typeface="Arial" charset="0"/>
                <a:cs typeface="Times New Roman" charset="0"/>
              </a:rPr>
              <a:t>A foreign language misspelling of the victim's site </a:t>
            </a:r>
          </a:p>
          <a:p>
            <a:pPr lvl="1" eaLnBrk="1" hangingPunct="1">
              <a:lnSpc>
                <a:spcPct val="90000"/>
              </a:lnSpc>
            </a:pPr>
            <a:r>
              <a:rPr lang="en-US" sz="2200" dirty="0">
                <a:latin typeface="Arial" charset="0"/>
                <a:cs typeface="Times New Roman" charset="0"/>
              </a:rPr>
              <a:t>A misspelling based on the transposition of letters</a:t>
            </a:r>
          </a:p>
          <a:p>
            <a:pPr lvl="1" eaLnBrk="1" hangingPunct="1">
              <a:lnSpc>
                <a:spcPct val="90000"/>
              </a:lnSpc>
            </a:pPr>
            <a:r>
              <a:rPr lang="en-US" sz="2200" dirty="0">
                <a:latin typeface="Arial" charset="0"/>
                <a:cs typeface="Times New Roman" charset="0"/>
              </a:rPr>
              <a:t>A plural version of a singular domain name, or vice versa </a:t>
            </a:r>
          </a:p>
          <a:p>
            <a:pPr lvl="1" eaLnBrk="1" hangingPunct="1">
              <a:lnSpc>
                <a:spcPct val="90000"/>
              </a:lnSpc>
            </a:pPr>
            <a:r>
              <a:rPr lang="en-US" sz="2200" dirty="0">
                <a:latin typeface="Arial" charset="0"/>
                <a:cs typeface="Times New Roman" charset="0"/>
              </a:rPr>
              <a:t>A different top-level domain </a:t>
            </a:r>
            <a:endParaRPr lang="en-US" sz="2200" dirty="0">
              <a:latin typeface="Arial" charset="0"/>
              <a:cs typeface="Times New Roman" charset="0"/>
            </a:endParaRPr>
          </a:p>
        </p:txBody>
      </p:sp>
    </p:spTree>
    <p:extLst>
      <p:ext uri="{BB962C8B-B14F-4D97-AF65-F5344CB8AC3E}">
        <p14:creationId xmlns:p14="http://schemas.microsoft.com/office/powerpoint/2010/main" val="2807707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133600" y="325438"/>
            <a:ext cx="8001000" cy="1198562"/>
          </a:xfrm>
        </p:spPr>
        <p:txBody>
          <a:bodyPr/>
          <a:lstStyle/>
          <a:p>
            <a:pPr eaLnBrk="1" hangingPunct="1"/>
            <a:r>
              <a:rPr lang="en-US">
                <a:latin typeface="Arial" charset="0"/>
              </a:rPr>
              <a:t>Firewalls</a:t>
            </a:r>
          </a:p>
        </p:txBody>
      </p:sp>
      <p:sp>
        <p:nvSpPr>
          <p:cNvPr id="162819" name="Rectangle 3"/>
          <p:cNvSpPr>
            <a:spLocks noGrp="1" noChangeArrowheads="1"/>
          </p:cNvSpPr>
          <p:nvPr>
            <p:ph idx="1"/>
          </p:nvPr>
        </p:nvSpPr>
        <p:spPr>
          <a:xfrm>
            <a:off x="2209800" y="1600200"/>
            <a:ext cx="7848600" cy="4495800"/>
          </a:xfrm>
          <a:prstGeom prst="rect">
            <a:avLst/>
          </a:prstGeom>
        </p:spPr>
        <p:txBody>
          <a:bodyPr>
            <a:normAutofit/>
          </a:bodyPr>
          <a:lstStyle/>
          <a:p>
            <a:pPr eaLnBrk="1" hangingPunct="1">
              <a:lnSpc>
                <a:spcPct val="90000"/>
              </a:lnSpc>
            </a:pPr>
            <a:r>
              <a:rPr lang="en-US" cap="none" dirty="0" smtClean="0">
                <a:solidFill>
                  <a:schemeClr val="accent1"/>
                </a:solidFill>
                <a:latin typeface="Arial" charset="0"/>
              </a:rPr>
              <a:t>Firewall</a:t>
            </a:r>
            <a:r>
              <a:rPr lang="en-US" cap="none" dirty="0" smtClean="0">
                <a:latin typeface="Arial" charset="0"/>
              </a:rPr>
              <a:t> – a collection of hardware, software and corporate policies that prevents unauthorized access to or from private networks</a:t>
            </a:r>
          </a:p>
          <a:p>
            <a:pPr eaLnBrk="1" hangingPunct="1">
              <a:lnSpc>
                <a:spcPct val="90000"/>
              </a:lnSpc>
            </a:pPr>
            <a:r>
              <a:rPr lang="en-US" cap="none" dirty="0" smtClean="0">
                <a:latin typeface="Arial" charset="0"/>
              </a:rPr>
              <a:t>Use firewalls to:</a:t>
            </a:r>
          </a:p>
          <a:p>
            <a:pPr lvl="1" eaLnBrk="1" hangingPunct="1">
              <a:lnSpc>
                <a:spcPct val="90000"/>
              </a:lnSpc>
            </a:pPr>
            <a:r>
              <a:rPr lang="en-US" cap="none" dirty="0" smtClean="0">
                <a:latin typeface="Arial" charset="0"/>
              </a:rPr>
              <a:t>Prevent unauthorized internet users from accessing private networks</a:t>
            </a:r>
          </a:p>
          <a:p>
            <a:pPr lvl="1" eaLnBrk="1" hangingPunct="1">
              <a:lnSpc>
                <a:spcPct val="90000"/>
              </a:lnSpc>
            </a:pPr>
            <a:r>
              <a:rPr lang="en-US" cap="none" dirty="0" smtClean="0">
                <a:latin typeface="Arial" charset="0"/>
              </a:rPr>
              <a:t>Retain control of proprietary information</a:t>
            </a:r>
          </a:p>
          <a:p>
            <a:pPr lvl="1" eaLnBrk="1" hangingPunct="1">
              <a:lnSpc>
                <a:spcPct val="90000"/>
              </a:lnSpc>
            </a:pPr>
            <a:r>
              <a:rPr lang="en-US" cap="none" dirty="0" smtClean="0">
                <a:latin typeface="Arial" charset="0"/>
              </a:rPr>
              <a:t>Prevent unauthorized export of proprietary information</a:t>
            </a:r>
          </a:p>
          <a:p>
            <a:pPr eaLnBrk="1" hangingPunct="1">
              <a:lnSpc>
                <a:spcPct val="90000"/>
              </a:lnSpc>
            </a:pPr>
            <a:r>
              <a:rPr lang="en-US" cap="none" dirty="0" smtClean="0">
                <a:latin typeface="Arial" charset="0"/>
              </a:rPr>
              <a:t>Firewalls may prevent access to external e-mail providers or external servers</a:t>
            </a:r>
            <a:endParaRPr lang="en-US" cap="none" dirty="0">
              <a:latin typeface="Arial" charset="0"/>
            </a:endParaRPr>
          </a:p>
        </p:txBody>
      </p:sp>
    </p:spTree>
    <p:extLst>
      <p:ext uri="{BB962C8B-B14F-4D97-AF65-F5344CB8AC3E}">
        <p14:creationId xmlns:p14="http://schemas.microsoft.com/office/powerpoint/2010/main" val="2846846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438400" y="381000"/>
            <a:ext cx="7315200" cy="1143000"/>
          </a:xfrm>
        </p:spPr>
        <p:txBody>
          <a:bodyPr>
            <a:normAutofit fontScale="90000"/>
          </a:bodyPr>
          <a:lstStyle/>
          <a:p>
            <a:pPr eaLnBrk="1" hangingPunct="1"/>
            <a:r>
              <a:rPr lang="en-US" dirty="0">
                <a:latin typeface="Arial" charset="0"/>
              </a:rPr>
              <a:t>Security-Related Ethical </a:t>
            </a:r>
            <a:br>
              <a:rPr lang="en-US" dirty="0">
                <a:latin typeface="Arial" charset="0"/>
              </a:rPr>
            </a:br>
            <a:r>
              <a:rPr lang="en-US" dirty="0">
                <a:latin typeface="Arial" charset="0"/>
              </a:rPr>
              <a:t>and Legal Issues</a:t>
            </a:r>
          </a:p>
        </p:txBody>
      </p:sp>
      <p:sp>
        <p:nvSpPr>
          <p:cNvPr id="163843" name="Rectangle 3"/>
          <p:cNvSpPr>
            <a:spLocks noGrp="1" noChangeArrowheads="1"/>
          </p:cNvSpPr>
          <p:nvPr>
            <p:ph idx="1"/>
          </p:nvPr>
        </p:nvSpPr>
        <p:spPr>
          <a:xfrm>
            <a:off x="2721645" y="1883428"/>
            <a:ext cx="7315200" cy="4648200"/>
          </a:xfrm>
          <a:prstGeom prst="rect">
            <a:avLst/>
          </a:prstGeom>
        </p:spPr>
        <p:txBody>
          <a:bodyPr>
            <a:normAutofit/>
          </a:bodyPr>
          <a:lstStyle/>
          <a:p>
            <a:pPr eaLnBrk="1" hangingPunct="1"/>
            <a:r>
              <a:rPr lang="en-US" cap="none" dirty="0" smtClean="0">
                <a:latin typeface="Arial" charset="0"/>
              </a:rPr>
              <a:t>Privacy concerns:</a:t>
            </a:r>
          </a:p>
          <a:p>
            <a:pPr lvl="1" eaLnBrk="1" hangingPunct="1"/>
            <a:r>
              <a:rPr lang="en-US" cap="none" dirty="0" smtClean="0">
                <a:latin typeface="Arial" charset="0"/>
              </a:rPr>
              <a:t>Your computer activities are no longer private</a:t>
            </a:r>
          </a:p>
          <a:p>
            <a:pPr lvl="1" eaLnBrk="1" hangingPunct="1"/>
            <a:r>
              <a:rPr lang="en-US" cap="none" dirty="0" smtClean="0">
                <a:latin typeface="Arial" charset="0"/>
              </a:rPr>
              <a:t>You may receive malware and spam</a:t>
            </a:r>
          </a:p>
          <a:p>
            <a:pPr lvl="1" eaLnBrk="1" hangingPunct="1"/>
            <a:r>
              <a:rPr lang="en-US" cap="none" dirty="0" smtClean="0">
                <a:latin typeface="Arial" charset="0"/>
              </a:rPr>
              <a:t>Organizations may monitor employee</a:t>
            </a:r>
            <a:br>
              <a:rPr lang="en-US" cap="none" dirty="0" smtClean="0">
                <a:latin typeface="Arial" charset="0"/>
              </a:rPr>
            </a:br>
            <a:r>
              <a:rPr lang="en-US" cap="none" dirty="0" smtClean="0">
                <a:latin typeface="Arial" charset="0"/>
              </a:rPr>
              <a:t>e-mail and restrict access to internet sites</a:t>
            </a:r>
          </a:p>
          <a:p>
            <a:pPr lvl="1" eaLnBrk="1" hangingPunct="1"/>
            <a:r>
              <a:rPr lang="en-US" cap="none" dirty="0" smtClean="0">
                <a:latin typeface="Arial" charset="0"/>
              </a:rPr>
              <a:t>Network administrators may audit the contents of employee hard drives</a:t>
            </a:r>
          </a:p>
          <a:p>
            <a:pPr eaLnBrk="1" hangingPunct="1"/>
            <a:r>
              <a:rPr lang="en-US" cap="none" dirty="0" smtClean="0">
                <a:latin typeface="Arial" charset="0"/>
              </a:rPr>
              <a:t>Use home computer for personal communications and internet searches</a:t>
            </a:r>
            <a:endParaRPr lang="en-US" cap="none" dirty="0">
              <a:latin typeface="Arial" charset="0"/>
            </a:endParaRPr>
          </a:p>
        </p:txBody>
      </p:sp>
    </p:spTree>
    <p:extLst>
      <p:ext uri="{BB962C8B-B14F-4D97-AF65-F5344CB8AC3E}">
        <p14:creationId xmlns:p14="http://schemas.microsoft.com/office/powerpoint/2010/main" val="2037714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6211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133600" y="131983"/>
            <a:ext cx="8001000" cy="1198562"/>
          </a:xfrm>
        </p:spPr>
        <p:txBody>
          <a:bodyPr>
            <a:normAutofit/>
          </a:bodyPr>
          <a:lstStyle/>
          <a:p>
            <a:pPr eaLnBrk="1" hangingPunct="1"/>
            <a:r>
              <a:rPr lang="en-US" dirty="0">
                <a:latin typeface="Arial" charset="0"/>
              </a:rPr>
              <a:t>Overview of Databases</a:t>
            </a:r>
          </a:p>
        </p:txBody>
      </p:sp>
      <p:sp>
        <p:nvSpPr>
          <p:cNvPr id="95235" name="Rectangle 3"/>
          <p:cNvSpPr>
            <a:spLocks noGrp="1" noChangeArrowheads="1"/>
          </p:cNvSpPr>
          <p:nvPr>
            <p:ph idx="1"/>
          </p:nvPr>
        </p:nvSpPr>
        <p:spPr>
          <a:xfrm>
            <a:off x="3276601" y="1330545"/>
            <a:ext cx="6857999" cy="3262923"/>
          </a:xfrm>
        </p:spPr>
        <p:txBody>
          <a:bodyPr>
            <a:normAutofit/>
          </a:bodyPr>
          <a:lstStyle/>
          <a:p>
            <a:pPr eaLnBrk="1" hangingPunct="1"/>
            <a:r>
              <a:rPr lang="en-US" sz="1600" b="1" dirty="0">
                <a:latin typeface="Arial" charset="0"/>
              </a:rPr>
              <a:t>Database</a:t>
            </a:r>
            <a:r>
              <a:rPr lang="en-US" sz="1600" dirty="0">
                <a:latin typeface="Arial" charset="0"/>
              </a:rPr>
              <a:t> – an organized collection of information that pertains to a particular subject or purpose</a:t>
            </a:r>
          </a:p>
          <a:p>
            <a:pPr eaLnBrk="1" hangingPunct="1"/>
            <a:r>
              <a:rPr lang="en-US" sz="1600" b="1" dirty="0">
                <a:latin typeface="Arial" charset="0"/>
              </a:rPr>
              <a:t>Table</a:t>
            </a:r>
            <a:r>
              <a:rPr lang="en-US" sz="1600" dirty="0">
                <a:latin typeface="Arial" charset="0"/>
              </a:rPr>
              <a:t> – a collection of data about a specific topic, organized into columns and rows</a:t>
            </a:r>
          </a:p>
          <a:p>
            <a:pPr eaLnBrk="1" hangingPunct="1"/>
            <a:r>
              <a:rPr lang="en-US" sz="1600" b="1" dirty="0">
                <a:latin typeface="Arial" charset="0"/>
              </a:rPr>
              <a:t>Field</a:t>
            </a:r>
            <a:r>
              <a:rPr lang="en-US" sz="1600" dirty="0">
                <a:latin typeface="Arial" charset="0"/>
              </a:rPr>
              <a:t> – a category of information in a table (a column)</a:t>
            </a:r>
          </a:p>
          <a:p>
            <a:pPr eaLnBrk="1" hangingPunct="1"/>
            <a:r>
              <a:rPr lang="en-US" sz="1600" b="1" dirty="0">
                <a:latin typeface="Arial" charset="0"/>
              </a:rPr>
              <a:t>Record</a:t>
            </a:r>
            <a:r>
              <a:rPr lang="en-US" sz="1600" dirty="0">
                <a:latin typeface="Arial" charset="0"/>
              </a:rPr>
              <a:t> – a collection of information consisting of one or more related fields about a specific entity (a row)</a:t>
            </a:r>
          </a:p>
          <a:p>
            <a:pPr eaLnBrk="1" hangingPunct="1">
              <a:buFontTx/>
              <a:buNone/>
            </a:pPr>
            <a:endParaRPr lang="en-US" dirty="0">
              <a:latin typeface="Arial" charset="0"/>
            </a:endParaRPr>
          </a:p>
        </p:txBody>
      </p:sp>
      <p:pic>
        <p:nvPicPr>
          <p:cNvPr id="2" name="Picture 1" descr="Screen Shot 2014-11-30 at 1.02.23 AM.png"/>
          <p:cNvPicPr>
            <a:picLocks noChangeAspect="1"/>
          </p:cNvPicPr>
          <p:nvPr/>
        </p:nvPicPr>
        <p:blipFill rotWithShape="1">
          <a:blip r:embed="rId2">
            <a:extLst>
              <a:ext uri="{28A0092B-C50C-407E-A947-70E740481C1C}">
                <a14:useLocalDpi xmlns:a14="http://schemas.microsoft.com/office/drawing/2010/main" val="0"/>
              </a:ext>
            </a:extLst>
          </a:blip>
          <a:srcRect l="4837" r="4358" b="9202"/>
          <a:stretch/>
        </p:blipFill>
        <p:spPr>
          <a:xfrm>
            <a:off x="2649648" y="4023125"/>
            <a:ext cx="6256216" cy="1988376"/>
          </a:xfrm>
          <a:prstGeom prst="rect">
            <a:avLst/>
          </a:prstGeom>
        </p:spPr>
      </p:pic>
    </p:spTree>
    <p:extLst>
      <p:ext uri="{BB962C8B-B14F-4D97-AF65-F5344CB8AC3E}">
        <p14:creationId xmlns:p14="http://schemas.microsoft.com/office/powerpoint/2010/main" val="158698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3600" y="325438"/>
            <a:ext cx="8001000" cy="1198562"/>
          </a:xfrm>
        </p:spPr>
        <p:txBody>
          <a:bodyPr/>
          <a:lstStyle/>
          <a:p>
            <a:pPr eaLnBrk="1" hangingPunct="1"/>
            <a:r>
              <a:rPr lang="en-US" dirty="0"/>
              <a:t>IT Job Roles</a:t>
            </a:r>
          </a:p>
        </p:txBody>
      </p:sp>
      <p:sp>
        <p:nvSpPr>
          <p:cNvPr id="7171" name="Rectangle 3"/>
          <p:cNvSpPr>
            <a:spLocks noGrp="1" noChangeArrowheads="1"/>
          </p:cNvSpPr>
          <p:nvPr>
            <p:ph sz="half" idx="1"/>
          </p:nvPr>
        </p:nvSpPr>
        <p:spPr>
          <a:xfrm>
            <a:off x="2819400" y="1676400"/>
            <a:ext cx="3587750" cy="4648200"/>
          </a:xfrm>
        </p:spPr>
        <p:txBody>
          <a:bodyPr>
            <a:normAutofit lnSpcReduction="10000"/>
          </a:bodyPr>
          <a:lstStyle/>
          <a:p>
            <a:pPr eaLnBrk="1" hangingPunct="1"/>
            <a:r>
              <a:rPr lang="en-US" sz="2200" dirty="0">
                <a:latin typeface="+mj-lt"/>
              </a:rPr>
              <a:t>Web site designer</a:t>
            </a:r>
          </a:p>
          <a:p>
            <a:pPr eaLnBrk="1" hangingPunct="1"/>
            <a:r>
              <a:rPr lang="en-US" sz="2200" dirty="0">
                <a:latin typeface="+mj-lt"/>
                <a:cs typeface="Times New Roman" charset="0"/>
              </a:rPr>
              <a:t>Web application developer</a:t>
            </a:r>
            <a:r>
              <a:rPr lang="en-US" sz="2200" dirty="0">
                <a:latin typeface="+mj-lt"/>
              </a:rPr>
              <a:t> </a:t>
            </a:r>
          </a:p>
          <a:p>
            <a:pPr eaLnBrk="1" hangingPunct="1"/>
            <a:r>
              <a:rPr lang="en-US" sz="2200" dirty="0">
                <a:latin typeface="+mj-lt"/>
                <a:cs typeface="Times New Roman" charset="0"/>
              </a:rPr>
              <a:t>Web architect</a:t>
            </a:r>
            <a:r>
              <a:rPr lang="en-US" sz="2200" dirty="0">
                <a:latin typeface="+mj-lt"/>
              </a:rPr>
              <a:t> </a:t>
            </a:r>
          </a:p>
          <a:p>
            <a:pPr eaLnBrk="1" hangingPunct="1"/>
            <a:r>
              <a:rPr lang="en-US" sz="2200" dirty="0">
                <a:latin typeface="+mj-lt"/>
              </a:rPr>
              <a:t>Mobile application developer</a:t>
            </a:r>
            <a:endParaRPr lang="en-US" sz="2200" dirty="0">
              <a:latin typeface="+mj-lt"/>
              <a:cs typeface="Times New Roman" charset="0"/>
            </a:endParaRPr>
          </a:p>
          <a:p>
            <a:pPr eaLnBrk="1" hangingPunct="1"/>
            <a:r>
              <a:rPr lang="en-US" sz="2200" dirty="0">
                <a:latin typeface="+mj-lt"/>
                <a:cs typeface="Times New Roman" charset="0"/>
              </a:rPr>
              <a:t>Web site analyst</a:t>
            </a:r>
            <a:r>
              <a:rPr lang="en-US" sz="2200" dirty="0">
                <a:latin typeface="+mj-lt"/>
              </a:rPr>
              <a:t> </a:t>
            </a:r>
          </a:p>
          <a:p>
            <a:pPr eaLnBrk="1" hangingPunct="1"/>
            <a:r>
              <a:rPr lang="en-US" sz="2200" dirty="0">
                <a:latin typeface="+mj-lt"/>
                <a:cs typeface="Times New Roman" charset="0"/>
              </a:rPr>
              <a:t>Web site manager</a:t>
            </a:r>
            <a:r>
              <a:rPr lang="en-US" sz="2200" dirty="0">
                <a:latin typeface="+mj-lt"/>
              </a:rPr>
              <a:t> </a:t>
            </a:r>
          </a:p>
          <a:p>
            <a:pPr eaLnBrk="1" hangingPunct="1"/>
            <a:r>
              <a:rPr lang="en-US" sz="2200" dirty="0">
                <a:latin typeface="+mj-lt"/>
                <a:cs typeface="Times New Roman" charset="0"/>
              </a:rPr>
              <a:t>Database administrator/</a:t>
            </a:r>
            <a:br>
              <a:rPr lang="en-US" sz="2200" dirty="0">
                <a:latin typeface="+mj-lt"/>
                <a:cs typeface="Times New Roman" charset="0"/>
              </a:rPr>
            </a:br>
            <a:r>
              <a:rPr lang="en-US" sz="2200" dirty="0">
                <a:latin typeface="+mj-lt"/>
                <a:cs typeface="Times New Roman" charset="0"/>
              </a:rPr>
              <a:t>specialist</a:t>
            </a:r>
            <a:r>
              <a:rPr lang="en-US" sz="2200" dirty="0">
                <a:latin typeface="+mj-lt"/>
              </a:rPr>
              <a:t> </a:t>
            </a:r>
          </a:p>
          <a:p>
            <a:pPr eaLnBrk="1" hangingPunct="1"/>
            <a:r>
              <a:rPr lang="en-US" sz="2200" dirty="0">
                <a:latin typeface="+mj-lt"/>
                <a:cs typeface="Times New Roman" charset="0"/>
              </a:rPr>
              <a:t>Server administrator</a:t>
            </a:r>
            <a:r>
              <a:rPr lang="en-US" sz="2200" dirty="0">
                <a:latin typeface="+mj-lt"/>
              </a:rPr>
              <a:t> </a:t>
            </a:r>
          </a:p>
        </p:txBody>
      </p:sp>
      <p:sp>
        <p:nvSpPr>
          <p:cNvPr id="7172" name="Rectangle 4"/>
          <p:cNvSpPr>
            <a:spLocks noGrp="1" noChangeArrowheads="1"/>
          </p:cNvSpPr>
          <p:nvPr>
            <p:ph sz="half" idx="2"/>
          </p:nvPr>
        </p:nvSpPr>
        <p:spPr>
          <a:xfrm>
            <a:off x="6546850" y="1676400"/>
            <a:ext cx="3587750" cy="4648200"/>
          </a:xfrm>
        </p:spPr>
        <p:txBody>
          <a:bodyPr>
            <a:normAutofit lnSpcReduction="10000"/>
          </a:bodyPr>
          <a:lstStyle/>
          <a:p>
            <a:pPr eaLnBrk="1" hangingPunct="1"/>
            <a:r>
              <a:rPr lang="en-US" sz="2200" dirty="0">
                <a:latin typeface="+mj-lt"/>
                <a:cs typeface="Times New Roman" charset="0"/>
              </a:rPr>
              <a:t>Network engineer</a:t>
            </a:r>
            <a:r>
              <a:rPr lang="en-US" sz="2200" dirty="0">
                <a:latin typeface="+mj-lt"/>
              </a:rPr>
              <a:t> </a:t>
            </a:r>
          </a:p>
          <a:p>
            <a:pPr eaLnBrk="1" hangingPunct="1"/>
            <a:r>
              <a:rPr lang="en-US" sz="2200" dirty="0">
                <a:latin typeface="+mj-lt"/>
                <a:cs typeface="Times New Roman" charset="0"/>
              </a:rPr>
              <a:t>Security manager</a:t>
            </a:r>
            <a:r>
              <a:rPr lang="en-US" sz="2200" dirty="0">
                <a:latin typeface="+mj-lt"/>
              </a:rPr>
              <a:t> </a:t>
            </a:r>
          </a:p>
          <a:p>
            <a:pPr eaLnBrk="1" hangingPunct="1"/>
            <a:r>
              <a:rPr lang="en-US" sz="2200" dirty="0">
                <a:latin typeface="+mj-lt"/>
                <a:cs typeface="Times New Roman" charset="0"/>
              </a:rPr>
              <a:t>Security analyst/consultant</a:t>
            </a:r>
            <a:r>
              <a:rPr lang="en-US" sz="2200" dirty="0">
                <a:latin typeface="+mj-lt"/>
              </a:rPr>
              <a:t> </a:t>
            </a:r>
          </a:p>
          <a:p>
            <a:pPr eaLnBrk="1" hangingPunct="1"/>
            <a:r>
              <a:rPr lang="en-US" sz="2200" dirty="0">
                <a:latin typeface="+mj-lt"/>
              </a:rPr>
              <a:t>SEO analyst</a:t>
            </a:r>
          </a:p>
          <a:p>
            <a:pPr eaLnBrk="1" hangingPunct="1"/>
            <a:r>
              <a:rPr lang="en-US" sz="2200" dirty="0">
                <a:latin typeface="+mj-lt"/>
              </a:rPr>
              <a:t>Web marketing manager</a:t>
            </a:r>
          </a:p>
          <a:p>
            <a:pPr eaLnBrk="1" hangingPunct="1"/>
            <a:r>
              <a:rPr lang="en-US" sz="2200" dirty="0">
                <a:latin typeface="+mj-lt"/>
              </a:rPr>
              <a:t>Blog manager</a:t>
            </a:r>
          </a:p>
          <a:p>
            <a:pPr eaLnBrk="1" hangingPunct="1"/>
            <a:r>
              <a:rPr lang="en-US" sz="2200" dirty="0">
                <a:latin typeface="+mj-lt"/>
                <a:cs typeface="Times New Roman" charset="0"/>
              </a:rPr>
              <a:t>PC </a:t>
            </a:r>
            <a:r>
              <a:rPr lang="en-US" sz="2200" dirty="0">
                <a:latin typeface="+mj-lt"/>
              </a:rPr>
              <a:t>and mobile-device </a:t>
            </a:r>
            <a:r>
              <a:rPr lang="en-US" sz="2200" dirty="0">
                <a:latin typeface="+mj-lt"/>
                <a:cs typeface="Times New Roman" charset="0"/>
              </a:rPr>
              <a:t>repair technician</a:t>
            </a:r>
            <a:r>
              <a:rPr lang="en-US" sz="2200" dirty="0">
                <a:latin typeface="+mj-lt"/>
              </a:rPr>
              <a:t> </a:t>
            </a:r>
          </a:p>
          <a:p>
            <a:pPr eaLnBrk="1" hangingPunct="1"/>
            <a:r>
              <a:rPr lang="en-US" sz="2200" dirty="0">
                <a:latin typeface="+mj-lt"/>
                <a:cs typeface="Times New Roman" charset="0"/>
              </a:rPr>
              <a:t>Help desk technician</a:t>
            </a:r>
            <a:r>
              <a:rPr lang="en-US" sz="2200" dirty="0">
                <a:latin typeface="+mj-lt"/>
              </a:rPr>
              <a:t> </a:t>
            </a:r>
          </a:p>
        </p:txBody>
      </p:sp>
    </p:spTree>
    <p:extLst>
      <p:ext uri="{BB962C8B-B14F-4D97-AF65-F5344CB8AC3E}">
        <p14:creationId xmlns:p14="http://schemas.microsoft.com/office/powerpoint/2010/main" val="3127462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Relational Databases</a:t>
            </a:r>
            <a:endParaRPr lang="en-US" dirty="0"/>
          </a:p>
        </p:txBody>
      </p:sp>
      <p:sp>
        <p:nvSpPr>
          <p:cNvPr id="3" name="Content Placeholder 2"/>
          <p:cNvSpPr>
            <a:spLocks noGrp="1"/>
          </p:cNvSpPr>
          <p:nvPr>
            <p:ph idx="1"/>
          </p:nvPr>
        </p:nvSpPr>
        <p:spPr/>
        <p:txBody>
          <a:bodyPr>
            <a:normAutofit/>
          </a:bodyPr>
          <a:lstStyle/>
          <a:p>
            <a:r>
              <a:rPr lang="en-US" dirty="0"/>
              <a:t>A </a:t>
            </a:r>
            <a:r>
              <a:rPr lang="en-US" b="1" dirty="0"/>
              <a:t>relational database </a:t>
            </a:r>
            <a:r>
              <a:rPr lang="en-US" dirty="0"/>
              <a:t>contains multiple tables of information that are related </a:t>
            </a:r>
            <a:r>
              <a:rPr lang="en-US" dirty="0" smtClean="0"/>
              <a:t>through </a:t>
            </a:r>
            <a:r>
              <a:rPr lang="en-US" b="1" dirty="0" smtClean="0"/>
              <a:t>common </a:t>
            </a:r>
            <a:r>
              <a:rPr lang="en-US" b="1" dirty="0"/>
              <a:t>fields</a:t>
            </a:r>
            <a:r>
              <a:rPr lang="en-US" dirty="0"/>
              <a:t>. </a:t>
            </a:r>
            <a:endParaRPr lang="en-US" dirty="0" smtClean="0"/>
          </a:p>
          <a:p>
            <a:r>
              <a:rPr lang="en-US" dirty="0" smtClean="0"/>
              <a:t>By </a:t>
            </a:r>
            <a:r>
              <a:rPr lang="en-US" dirty="0"/>
              <a:t>contrast, a non-relational database consists of multiple tables </a:t>
            </a:r>
            <a:r>
              <a:rPr lang="en-US" dirty="0" smtClean="0"/>
              <a:t>of information </a:t>
            </a:r>
            <a:r>
              <a:rPr lang="en-US" dirty="0"/>
              <a:t>that are not related through common fields. </a:t>
            </a:r>
            <a:endParaRPr lang="en-US" dirty="0" smtClean="0"/>
          </a:p>
          <a:p>
            <a:r>
              <a:rPr lang="en-US" dirty="0" smtClean="0"/>
              <a:t>When </a:t>
            </a:r>
            <a:r>
              <a:rPr lang="en-US" dirty="0"/>
              <a:t>multiple tables have </a:t>
            </a:r>
            <a:r>
              <a:rPr lang="en-US" dirty="0" smtClean="0"/>
              <a:t>a field </a:t>
            </a:r>
            <a:r>
              <a:rPr lang="en-US" dirty="0"/>
              <a:t>in common, they can be joined to form a </a:t>
            </a:r>
            <a:r>
              <a:rPr lang="en-US" b="1" dirty="0"/>
              <a:t>relationship</a:t>
            </a:r>
            <a:r>
              <a:rPr lang="en-US" dirty="0"/>
              <a:t> to access the table data </a:t>
            </a:r>
            <a:r>
              <a:rPr lang="en-US" dirty="0" smtClean="0"/>
              <a:t>as </a:t>
            </a:r>
            <a:r>
              <a:rPr lang="nl-NL" dirty="0" err="1" smtClean="0"/>
              <a:t>needed</a:t>
            </a:r>
            <a:r>
              <a:rPr lang="nl-NL" dirty="0"/>
              <a:t>.</a:t>
            </a:r>
            <a:endParaRPr lang="en-US" dirty="0"/>
          </a:p>
        </p:txBody>
      </p:sp>
    </p:spTree>
    <p:extLst>
      <p:ext uri="{BB962C8B-B14F-4D97-AF65-F5344CB8AC3E}">
        <p14:creationId xmlns:p14="http://schemas.microsoft.com/office/powerpoint/2010/main" val="389726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133600" y="90982"/>
            <a:ext cx="8001000" cy="1198562"/>
          </a:xfrm>
        </p:spPr>
        <p:txBody>
          <a:bodyPr>
            <a:normAutofit/>
          </a:bodyPr>
          <a:lstStyle/>
          <a:p>
            <a:pPr eaLnBrk="1" hangingPunct="1"/>
            <a:r>
              <a:rPr lang="en-US" dirty="0">
                <a:latin typeface="Arial" charset="0"/>
              </a:rPr>
              <a:t>Relational Databases</a:t>
            </a:r>
          </a:p>
        </p:txBody>
      </p:sp>
      <p:sp>
        <p:nvSpPr>
          <p:cNvPr id="96259" name="Rectangle 3"/>
          <p:cNvSpPr>
            <a:spLocks noGrp="1" noChangeArrowheads="1"/>
          </p:cNvSpPr>
          <p:nvPr>
            <p:ph idx="1"/>
          </p:nvPr>
        </p:nvSpPr>
        <p:spPr>
          <a:xfrm>
            <a:off x="2979576" y="1426304"/>
            <a:ext cx="8153400" cy="4730255"/>
          </a:xfrm>
        </p:spPr>
        <p:txBody>
          <a:bodyPr>
            <a:normAutofit/>
          </a:bodyPr>
          <a:lstStyle/>
          <a:p>
            <a:pPr eaLnBrk="1" hangingPunct="1"/>
            <a:r>
              <a:rPr lang="en-US" b="1" dirty="0">
                <a:latin typeface="Arial" charset="0"/>
              </a:rPr>
              <a:t>Relational database </a:t>
            </a:r>
            <a:r>
              <a:rPr lang="en-US" dirty="0">
                <a:latin typeface="Arial" charset="0"/>
              </a:rPr>
              <a:t>– a database that contains multiple tables related through common fields</a:t>
            </a:r>
          </a:p>
          <a:p>
            <a:pPr eaLnBrk="1" hangingPunct="1"/>
            <a:r>
              <a:rPr lang="en-US" b="1" dirty="0">
                <a:latin typeface="Arial" charset="0"/>
              </a:rPr>
              <a:t>Common field </a:t>
            </a:r>
            <a:r>
              <a:rPr lang="en-US" dirty="0">
                <a:latin typeface="Arial" charset="0"/>
              </a:rPr>
              <a:t>– a field, contained in two or more tables, that forms a relationship between the tables</a:t>
            </a:r>
          </a:p>
          <a:p>
            <a:pPr eaLnBrk="1" hangingPunct="1"/>
            <a:r>
              <a:rPr lang="en-US" b="1" dirty="0">
                <a:latin typeface="Arial" charset="0"/>
              </a:rPr>
              <a:t>Relationship</a:t>
            </a:r>
            <a:r>
              <a:rPr lang="en-US" dirty="0">
                <a:latin typeface="Arial" charset="0"/>
              </a:rPr>
              <a:t> – a connection between two or more tables based on a common field </a:t>
            </a:r>
          </a:p>
          <a:p>
            <a:pPr lvl="1"/>
            <a:r>
              <a:rPr lang="en-US" dirty="0">
                <a:latin typeface="Arial" charset="0"/>
              </a:rPr>
              <a:t>Relating tables eliminates the duplication of data </a:t>
            </a:r>
          </a:p>
        </p:txBody>
      </p:sp>
    </p:spTree>
    <p:extLst>
      <p:ext uri="{BB962C8B-B14F-4D97-AF65-F5344CB8AC3E}">
        <p14:creationId xmlns:p14="http://schemas.microsoft.com/office/powerpoint/2010/main" val="345356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Effect transition="in" filter="blinds(horizontal)">
                                      <p:cBhvr>
                                        <p:cTn id="7" dur="500"/>
                                        <p:tgtEl>
                                          <p:spTgt spid="962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6259">
                                            <p:txEl>
                                              <p:pRg st="2" end="2"/>
                                            </p:txEl>
                                          </p:spTgt>
                                        </p:tgtEl>
                                        <p:attrNameLst>
                                          <p:attrName>style.visibility</p:attrName>
                                        </p:attrNameLst>
                                      </p:cBhvr>
                                      <p:to>
                                        <p:strVal val="visible"/>
                                      </p:to>
                                    </p:set>
                                    <p:animEffect transition="in" filter="checkerboard(across)">
                                      <p:cBhvr>
                                        <p:cTn id="12" dur="500"/>
                                        <p:tgtEl>
                                          <p:spTgt spid="96259">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96259">
                                            <p:txEl>
                                              <p:pRg st="3" end="3"/>
                                            </p:txEl>
                                          </p:spTgt>
                                        </p:tgtEl>
                                        <p:attrNameLst>
                                          <p:attrName>style.visibility</p:attrName>
                                        </p:attrNameLst>
                                      </p:cBhvr>
                                      <p:to>
                                        <p:strVal val="visible"/>
                                      </p:to>
                                    </p:set>
                                    <p:animEffect transition="in" filter="checkerboard(across)">
                                      <p:cBhvr>
                                        <p:cTn id="15" dur="500"/>
                                        <p:tgtEl>
                                          <p:spTgt spid="96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Relational Databases</a:t>
            </a:r>
            <a:endParaRPr lang="en-US" dirty="0"/>
          </a:p>
        </p:txBody>
      </p:sp>
      <p:sp>
        <p:nvSpPr>
          <p:cNvPr id="3" name="Content Placeholder 2"/>
          <p:cNvSpPr>
            <a:spLocks noGrp="1"/>
          </p:cNvSpPr>
          <p:nvPr>
            <p:ph idx="1"/>
          </p:nvPr>
        </p:nvSpPr>
        <p:spPr>
          <a:xfrm>
            <a:off x="3275012" y="1392129"/>
            <a:ext cx="8229600" cy="4271574"/>
          </a:xfrm>
        </p:spPr>
        <p:txBody>
          <a:bodyPr>
            <a:normAutofit/>
          </a:bodyPr>
          <a:lstStyle/>
          <a:p>
            <a:r>
              <a:rPr lang="en-US" sz="2200" dirty="0"/>
              <a:t>To understand the relational database concept, consider a simple database designed </a:t>
            </a:r>
            <a:r>
              <a:rPr lang="en-US" sz="2200" dirty="0"/>
              <a:t>for an </a:t>
            </a:r>
            <a:r>
              <a:rPr lang="en-US" sz="2200" dirty="0"/>
              <a:t>aircraft manufacturer with </a:t>
            </a:r>
            <a:r>
              <a:rPr lang="en-US" sz="2200" u="sng" dirty="0"/>
              <a:t>three</a:t>
            </a:r>
            <a:r>
              <a:rPr lang="en-US" sz="2200" dirty="0"/>
              <a:t> new </a:t>
            </a:r>
            <a:r>
              <a:rPr lang="en-US" sz="2200" dirty="0"/>
              <a:t>aircrafts </a:t>
            </a:r>
            <a:r>
              <a:rPr lang="en-US" sz="2200" dirty="0"/>
              <a:t>that will enter production soon. </a:t>
            </a:r>
            <a:endParaRPr lang="en-US" sz="2200" dirty="0"/>
          </a:p>
          <a:p>
            <a:r>
              <a:rPr lang="en-US" sz="2200" dirty="0"/>
              <a:t>The manufacturer </a:t>
            </a:r>
            <a:r>
              <a:rPr lang="en-US" sz="2200" dirty="0"/>
              <a:t>wants to keep track of aircraft orders, as well as technical </a:t>
            </a:r>
            <a:r>
              <a:rPr lang="en-US" sz="2200" dirty="0"/>
              <a:t>information about </a:t>
            </a:r>
            <a:r>
              <a:rPr lang="en-US" sz="2200" dirty="0"/>
              <a:t>each aircraft. </a:t>
            </a:r>
          </a:p>
        </p:txBody>
      </p:sp>
      <p:pic>
        <p:nvPicPr>
          <p:cNvPr id="4" name="Picture 3" descr="Screen Shot 2014-11-30 at 1.06.09 AM.png"/>
          <p:cNvPicPr>
            <a:picLocks noChangeAspect="1"/>
          </p:cNvPicPr>
          <p:nvPr/>
        </p:nvPicPr>
        <p:blipFill rotWithShape="1">
          <a:blip r:embed="rId2">
            <a:extLst>
              <a:ext uri="{28A0092B-C50C-407E-A947-70E740481C1C}">
                <a14:useLocalDpi xmlns:a14="http://schemas.microsoft.com/office/drawing/2010/main" val="0"/>
              </a:ext>
            </a:extLst>
          </a:blip>
          <a:srcRect l="2778" t="3734" r="3418"/>
          <a:stretch/>
        </p:blipFill>
        <p:spPr>
          <a:xfrm>
            <a:off x="3542924" y="3639627"/>
            <a:ext cx="5911621" cy="2700895"/>
          </a:xfrm>
          <a:prstGeom prst="rect">
            <a:avLst/>
          </a:prstGeom>
        </p:spPr>
      </p:pic>
    </p:spTree>
    <p:extLst>
      <p:ext uri="{BB962C8B-B14F-4D97-AF65-F5344CB8AC3E}">
        <p14:creationId xmlns:p14="http://schemas.microsoft.com/office/powerpoint/2010/main" val="189324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317631"/>
            <a:ext cx="8229600" cy="4525963"/>
          </a:xfrm>
        </p:spPr>
        <p:txBody>
          <a:bodyPr>
            <a:normAutofit/>
          </a:bodyPr>
          <a:lstStyle/>
          <a:p>
            <a:r>
              <a:rPr lang="en-US" sz="2200" dirty="0"/>
              <a:t>The Customers table contains information only about the aircraft ordered by each airline</a:t>
            </a:r>
            <a:r>
              <a:rPr lang="en-US" sz="2200" dirty="0"/>
              <a:t>; it </a:t>
            </a:r>
            <a:r>
              <a:rPr lang="en-US" sz="2200" u="sng" dirty="0"/>
              <a:t>does not </a:t>
            </a:r>
            <a:r>
              <a:rPr lang="en-US" sz="2200" dirty="0"/>
              <a:t>contain information about the aircraft. </a:t>
            </a:r>
            <a:endParaRPr lang="en-US" sz="2200" dirty="0"/>
          </a:p>
          <a:p>
            <a:r>
              <a:rPr lang="en-US" sz="2200" dirty="0"/>
              <a:t>The </a:t>
            </a:r>
            <a:r>
              <a:rPr lang="en-US" sz="2200" dirty="0"/>
              <a:t>Aircraft Technical </a:t>
            </a:r>
            <a:r>
              <a:rPr lang="en-US" sz="2200" dirty="0"/>
              <a:t>Specifications table </a:t>
            </a:r>
            <a:r>
              <a:rPr lang="en-US" sz="2200" dirty="0"/>
              <a:t>contains information only about the aircraft. </a:t>
            </a:r>
            <a:endParaRPr lang="en-US" sz="2200" dirty="0"/>
          </a:p>
          <a:p>
            <a:r>
              <a:rPr lang="en-US" sz="2200" dirty="0"/>
              <a:t>The </a:t>
            </a:r>
            <a:r>
              <a:rPr lang="en-US" sz="2200" u="sng" dirty="0"/>
              <a:t>only</a:t>
            </a:r>
            <a:r>
              <a:rPr lang="en-US" sz="2200" dirty="0"/>
              <a:t> field the two tables have </a:t>
            </a:r>
            <a:r>
              <a:rPr lang="en-US" sz="2200" dirty="0"/>
              <a:t>in </a:t>
            </a:r>
            <a:r>
              <a:rPr lang="en-US" sz="2200" u="sng" dirty="0"/>
              <a:t>common</a:t>
            </a:r>
            <a:r>
              <a:rPr lang="en-US" sz="2200" dirty="0"/>
              <a:t> </a:t>
            </a:r>
            <a:r>
              <a:rPr lang="en-US" sz="2200" dirty="0"/>
              <a:t>is the </a:t>
            </a:r>
            <a:r>
              <a:rPr lang="en-US" sz="2200" b="1" dirty="0"/>
              <a:t>Aircraft field; </a:t>
            </a:r>
            <a:r>
              <a:rPr lang="en-US" sz="2200" dirty="0"/>
              <a:t>the tables are related through this common field.</a:t>
            </a:r>
          </a:p>
          <a:p>
            <a:r>
              <a:rPr lang="en-US" sz="2200" dirty="0"/>
              <a:t>Relating the two tables can save time and eliminate data duplication. </a:t>
            </a:r>
          </a:p>
        </p:txBody>
      </p:sp>
      <p:sp>
        <p:nvSpPr>
          <p:cNvPr id="4" name="Rectangle 3"/>
          <p:cNvSpPr/>
          <p:nvPr/>
        </p:nvSpPr>
        <p:spPr>
          <a:xfrm>
            <a:off x="2490516" y="3260763"/>
            <a:ext cx="1984915" cy="373185"/>
          </a:xfrm>
          <a:prstGeom prst="rect">
            <a:avLst/>
          </a:prstGeom>
          <a:solidFill>
            <a:srgbClr val="FFFF0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4-11-30 at 1.06.09 AM.png"/>
          <p:cNvPicPr>
            <a:picLocks noChangeAspect="1"/>
          </p:cNvPicPr>
          <p:nvPr/>
        </p:nvPicPr>
        <p:blipFill rotWithShape="1">
          <a:blip r:embed="rId2">
            <a:extLst>
              <a:ext uri="{28A0092B-C50C-407E-A947-70E740481C1C}">
                <a14:useLocalDpi xmlns:a14="http://schemas.microsoft.com/office/drawing/2010/main" val="0"/>
              </a:ext>
            </a:extLst>
          </a:blip>
          <a:srcRect l="2778" t="3734" r="3418"/>
          <a:stretch/>
        </p:blipFill>
        <p:spPr>
          <a:xfrm>
            <a:off x="1602154" y="1"/>
            <a:ext cx="8831384" cy="3126147"/>
          </a:xfrm>
          <a:prstGeom prst="rect">
            <a:avLst/>
          </a:prstGeom>
        </p:spPr>
      </p:pic>
      <p:sp>
        <p:nvSpPr>
          <p:cNvPr id="7" name="Rectangle 6"/>
          <p:cNvSpPr/>
          <p:nvPr/>
        </p:nvSpPr>
        <p:spPr>
          <a:xfrm>
            <a:off x="2565150" y="4407877"/>
            <a:ext cx="3594225" cy="373185"/>
          </a:xfrm>
          <a:prstGeom prst="rect">
            <a:avLst/>
          </a:prstGeom>
          <a:solidFill>
            <a:srgbClr val="FFFF0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02155" y="118334"/>
            <a:ext cx="1152769" cy="111369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3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Relational Databases</a:t>
            </a:r>
            <a:endParaRPr lang="en-US" dirty="0"/>
          </a:p>
        </p:txBody>
      </p:sp>
      <p:sp>
        <p:nvSpPr>
          <p:cNvPr id="3" name="Content Placeholder 2"/>
          <p:cNvSpPr>
            <a:spLocks noGrp="1"/>
          </p:cNvSpPr>
          <p:nvPr>
            <p:ph idx="1"/>
          </p:nvPr>
        </p:nvSpPr>
        <p:spPr>
          <a:xfrm>
            <a:off x="2342142" y="1782148"/>
            <a:ext cx="5384800" cy="4525963"/>
          </a:xfrm>
        </p:spPr>
        <p:txBody>
          <a:bodyPr>
            <a:normAutofit/>
          </a:bodyPr>
          <a:lstStyle/>
          <a:p>
            <a:r>
              <a:rPr lang="en-US" dirty="0"/>
              <a:t>A </a:t>
            </a:r>
            <a:r>
              <a:rPr lang="en-US" b="1" dirty="0"/>
              <a:t>table relationship </a:t>
            </a:r>
            <a:r>
              <a:rPr lang="en-US" dirty="0"/>
              <a:t>is established by matching data in key fields between two </a:t>
            </a:r>
            <a:r>
              <a:rPr lang="en-US" dirty="0" smtClean="0"/>
              <a:t>database tables</a:t>
            </a:r>
            <a:r>
              <a:rPr lang="en-US" dirty="0"/>
              <a:t>. </a:t>
            </a:r>
            <a:endParaRPr lang="en-US" dirty="0" smtClean="0"/>
          </a:p>
          <a:p>
            <a:r>
              <a:rPr lang="en-US" dirty="0" smtClean="0"/>
              <a:t>In </a:t>
            </a:r>
            <a:r>
              <a:rPr lang="en-US" dirty="0"/>
              <a:t>any given relationship, the table in which the common field is the </a:t>
            </a:r>
            <a:r>
              <a:rPr lang="en-US" b="1" dirty="0" smtClean="0"/>
              <a:t>primary key </a:t>
            </a:r>
            <a:r>
              <a:rPr lang="en-US" dirty="0"/>
              <a:t>is called the primary table. </a:t>
            </a:r>
            <a:endParaRPr lang="en-US" dirty="0" smtClean="0"/>
          </a:p>
          <a:p>
            <a:r>
              <a:rPr lang="en-US" dirty="0" smtClean="0"/>
              <a:t>The </a:t>
            </a:r>
            <a:r>
              <a:rPr lang="en-US" dirty="0"/>
              <a:t>other table in the relationship is called the </a:t>
            </a:r>
            <a:r>
              <a:rPr lang="en-US" dirty="0" smtClean="0"/>
              <a:t>related table</a:t>
            </a:r>
            <a:r>
              <a:rPr lang="en-US" dirty="0"/>
              <a:t>. The common field in the related table is called </a:t>
            </a:r>
            <a:r>
              <a:rPr lang="en-US" b="1" dirty="0"/>
              <a:t>the foreign key</a:t>
            </a:r>
            <a:r>
              <a:rPr lang="en-US" dirty="0"/>
              <a:t>. </a:t>
            </a:r>
            <a:endParaRPr lang="en-US" dirty="0" smtClean="0"/>
          </a:p>
          <a:p>
            <a:r>
              <a:rPr lang="en-US" dirty="0" smtClean="0"/>
              <a:t>A </a:t>
            </a:r>
            <a:r>
              <a:rPr lang="en-US" dirty="0"/>
              <a:t>database </a:t>
            </a:r>
            <a:r>
              <a:rPr lang="en-US" dirty="0" smtClean="0"/>
              <a:t>table can </a:t>
            </a:r>
            <a:r>
              <a:rPr lang="en-US" dirty="0"/>
              <a:t>have only one primary key</a:t>
            </a:r>
            <a:r>
              <a:rPr lang="en-US" dirty="0" smtClean="0"/>
              <a:t>.</a:t>
            </a:r>
            <a:endParaRPr lang="en-US" dirty="0"/>
          </a:p>
        </p:txBody>
      </p:sp>
      <p:sp>
        <p:nvSpPr>
          <p:cNvPr id="4" name="Content Placeholder 2"/>
          <p:cNvSpPr txBox="1">
            <a:spLocks/>
          </p:cNvSpPr>
          <p:nvPr/>
        </p:nvSpPr>
        <p:spPr>
          <a:xfrm>
            <a:off x="7488972" y="1659295"/>
            <a:ext cx="297375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2"/>
                </a:solidFill>
              </a:rPr>
              <a:t>Think about the example table:</a:t>
            </a:r>
          </a:p>
          <a:p>
            <a:pPr lvl="1"/>
            <a:r>
              <a:rPr lang="en-US" sz="2000" dirty="0">
                <a:solidFill>
                  <a:schemeClr val="tx2"/>
                </a:solidFill>
              </a:rPr>
              <a:t>The Aircraft field is the primary key in the Aircraft Technical Specifications table because the information is unique.</a:t>
            </a:r>
            <a:endParaRPr lang="en-US" sz="2000" dirty="0">
              <a:solidFill>
                <a:schemeClr val="tx2"/>
              </a:solidFill>
            </a:endParaRPr>
          </a:p>
        </p:txBody>
      </p:sp>
    </p:spTree>
    <p:extLst>
      <p:ext uri="{BB962C8B-B14F-4D97-AF65-F5344CB8AC3E}">
        <p14:creationId xmlns:p14="http://schemas.microsoft.com/office/powerpoint/2010/main" val="3429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Relating Database Tables</a:t>
            </a:r>
            <a:endParaRPr lang="en-US" dirty="0"/>
          </a:p>
        </p:txBody>
      </p:sp>
      <p:sp>
        <p:nvSpPr>
          <p:cNvPr id="3" name="Content Placeholder 2"/>
          <p:cNvSpPr>
            <a:spLocks noGrp="1"/>
          </p:cNvSpPr>
          <p:nvPr>
            <p:ph idx="1"/>
          </p:nvPr>
        </p:nvSpPr>
        <p:spPr/>
        <p:txBody>
          <a:bodyPr/>
          <a:lstStyle/>
          <a:p>
            <a:r>
              <a:rPr lang="en-US" dirty="0"/>
              <a:t>Three types of relationships can be established between database tables:</a:t>
            </a:r>
          </a:p>
          <a:p>
            <a:pPr lvl="1"/>
            <a:r>
              <a:rPr lang="en-US" dirty="0" smtClean="0"/>
              <a:t>One</a:t>
            </a:r>
            <a:r>
              <a:rPr lang="en-US" dirty="0"/>
              <a:t>-to-one</a:t>
            </a:r>
          </a:p>
          <a:p>
            <a:pPr lvl="1"/>
            <a:r>
              <a:rPr lang="en-US" dirty="0" smtClean="0"/>
              <a:t>One</a:t>
            </a:r>
            <a:r>
              <a:rPr lang="en-US" dirty="0"/>
              <a:t>-to-many</a:t>
            </a:r>
          </a:p>
          <a:p>
            <a:pPr lvl="1"/>
            <a:r>
              <a:rPr lang="en-US" dirty="0" smtClean="0"/>
              <a:t>Many</a:t>
            </a:r>
            <a:r>
              <a:rPr lang="en-US" dirty="0"/>
              <a:t>-to-many</a:t>
            </a:r>
          </a:p>
        </p:txBody>
      </p:sp>
    </p:spTree>
    <p:extLst>
      <p:ext uri="{BB962C8B-B14F-4D97-AF65-F5344CB8AC3E}">
        <p14:creationId xmlns:p14="http://schemas.microsoft.com/office/powerpoint/2010/main" val="840400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216" y="-33120"/>
            <a:ext cx="7543800" cy="1450757"/>
          </a:xfrm>
        </p:spPr>
        <p:txBody>
          <a:bodyPr/>
          <a:lstStyle/>
          <a:p>
            <a:r>
              <a:rPr lang="en-US" dirty="0" smtClean="0">
                <a:latin typeface="Arial" charset="0"/>
              </a:rPr>
              <a:t>Relating Database Tables</a:t>
            </a:r>
            <a:endParaRPr lang="en-US" dirty="0"/>
          </a:p>
        </p:txBody>
      </p:sp>
      <p:sp>
        <p:nvSpPr>
          <p:cNvPr id="3" name="Content Placeholder 2"/>
          <p:cNvSpPr>
            <a:spLocks noGrp="1"/>
          </p:cNvSpPr>
          <p:nvPr>
            <p:ph sz="half" idx="1"/>
          </p:nvPr>
        </p:nvSpPr>
        <p:spPr>
          <a:xfrm>
            <a:off x="1754736" y="1848029"/>
            <a:ext cx="4038600" cy="4525963"/>
          </a:xfrm>
        </p:spPr>
        <p:txBody>
          <a:bodyPr>
            <a:normAutofit/>
          </a:bodyPr>
          <a:lstStyle/>
          <a:p>
            <a:r>
              <a:rPr lang="en-US" b="1" dirty="0" smtClean="0">
                <a:latin typeface="Arial" charset="0"/>
              </a:rPr>
              <a:t>One-to-many relationship </a:t>
            </a:r>
            <a:r>
              <a:rPr lang="en-US" dirty="0" smtClean="0">
                <a:latin typeface="Arial" charset="0"/>
              </a:rPr>
              <a:t>– a record in Table A can have </a:t>
            </a:r>
            <a:r>
              <a:rPr lang="en-US" dirty="0" smtClean="0">
                <a:solidFill>
                  <a:srgbClr val="FF0000"/>
                </a:solidFill>
                <a:latin typeface="Arial" charset="0"/>
              </a:rPr>
              <a:t>many</a:t>
            </a:r>
            <a:r>
              <a:rPr lang="en-US" dirty="0" smtClean="0">
                <a:latin typeface="Arial" charset="0"/>
              </a:rPr>
              <a:t> matching records in Table B, </a:t>
            </a:r>
            <a:r>
              <a:rPr lang="en-US" u="sng" dirty="0" smtClean="0">
                <a:latin typeface="Arial" charset="0"/>
              </a:rPr>
              <a:t>but</a:t>
            </a:r>
            <a:r>
              <a:rPr lang="en-US" dirty="0" smtClean="0">
                <a:latin typeface="Arial" charset="0"/>
              </a:rPr>
              <a:t> a record in Table B has only </a:t>
            </a:r>
            <a:r>
              <a:rPr lang="en-US" dirty="0" smtClean="0">
                <a:solidFill>
                  <a:srgbClr val="FF0000"/>
                </a:solidFill>
                <a:latin typeface="Arial" charset="0"/>
              </a:rPr>
              <a:t>one</a:t>
            </a:r>
            <a:r>
              <a:rPr lang="en-US" dirty="0" smtClean="0">
                <a:latin typeface="Arial" charset="0"/>
              </a:rPr>
              <a:t> matching record in Table A (the most common table relationship)</a:t>
            </a:r>
          </a:p>
          <a:p>
            <a:endParaRPr lang="en-US" dirty="0"/>
          </a:p>
        </p:txBody>
      </p:sp>
      <p:pic>
        <p:nvPicPr>
          <p:cNvPr id="10" name="Picture 7" descr="F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679" y="1417638"/>
            <a:ext cx="460329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p:nvSpPr>
        <p:spPr>
          <a:xfrm>
            <a:off x="6916616" y="1699848"/>
            <a:ext cx="1035539" cy="584776"/>
          </a:xfrm>
          <a:prstGeom prst="rect">
            <a:avLst/>
          </a:prstGeom>
          <a:noFill/>
        </p:spPr>
        <p:txBody>
          <a:bodyPr wrap="square" rtlCol="0">
            <a:spAutoFit/>
          </a:bodyPr>
          <a:lstStyle/>
          <a:p>
            <a:pPr algn="ctr"/>
            <a:r>
              <a:rPr lang="en-US" sz="3200" dirty="0">
                <a:solidFill>
                  <a:srgbClr val="FF0000"/>
                </a:solidFill>
              </a:rPr>
              <a:t>A</a:t>
            </a:r>
            <a:endParaRPr lang="en-US" sz="3200" dirty="0">
              <a:solidFill>
                <a:srgbClr val="FF0000"/>
              </a:solidFill>
            </a:endParaRPr>
          </a:p>
        </p:txBody>
      </p:sp>
      <p:sp>
        <p:nvSpPr>
          <p:cNvPr id="12" name="TextBox 11"/>
          <p:cNvSpPr txBox="1"/>
          <p:nvPr/>
        </p:nvSpPr>
        <p:spPr>
          <a:xfrm>
            <a:off x="8827478" y="1695944"/>
            <a:ext cx="1035539" cy="584776"/>
          </a:xfrm>
          <a:prstGeom prst="rect">
            <a:avLst/>
          </a:prstGeom>
          <a:noFill/>
        </p:spPr>
        <p:txBody>
          <a:bodyPr wrap="square" rtlCol="0">
            <a:spAutoFit/>
          </a:bodyPr>
          <a:lstStyle/>
          <a:p>
            <a:pPr algn="ctr"/>
            <a:r>
              <a:rPr lang="en-US" sz="3200" dirty="0">
                <a:solidFill>
                  <a:srgbClr val="FF0000"/>
                </a:solidFill>
              </a:rPr>
              <a:t>B</a:t>
            </a:r>
            <a:endParaRPr lang="en-US" sz="3200" dirty="0">
              <a:solidFill>
                <a:srgbClr val="FF0000"/>
              </a:solidFill>
            </a:endParaRPr>
          </a:p>
        </p:txBody>
      </p:sp>
    </p:spTree>
    <p:extLst>
      <p:ext uri="{BB962C8B-B14F-4D97-AF65-F5344CB8AC3E}">
        <p14:creationId xmlns:p14="http://schemas.microsoft.com/office/powerpoint/2010/main" val="2646023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133600" y="28741"/>
            <a:ext cx="8001000" cy="1198562"/>
          </a:xfrm>
        </p:spPr>
        <p:txBody>
          <a:bodyPr>
            <a:normAutofit/>
          </a:bodyPr>
          <a:lstStyle/>
          <a:p>
            <a:pPr eaLnBrk="1" hangingPunct="1"/>
            <a:r>
              <a:rPr lang="en-US" dirty="0">
                <a:latin typeface="Arial" charset="0"/>
              </a:rPr>
              <a:t>Relating Database Tables</a:t>
            </a:r>
            <a:endParaRPr lang="en-US" sz="1800" dirty="0">
              <a:latin typeface="Arial" charset="0"/>
            </a:endParaRPr>
          </a:p>
        </p:txBody>
      </p:sp>
      <p:sp>
        <p:nvSpPr>
          <p:cNvPr id="98307" name="Rectangle 3"/>
          <p:cNvSpPr>
            <a:spLocks noGrp="1" noChangeArrowheads="1"/>
          </p:cNvSpPr>
          <p:nvPr>
            <p:ph idx="1"/>
          </p:nvPr>
        </p:nvSpPr>
        <p:spPr>
          <a:xfrm>
            <a:off x="2023373" y="1830938"/>
            <a:ext cx="3372338" cy="4525963"/>
          </a:xfrm>
        </p:spPr>
        <p:txBody>
          <a:bodyPr>
            <a:normAutofit/>
          </a:bodyPr>
          <a:lstStyle/>
          <a:p>
            <a:pPr eaLnBrk="1" hangingPunct="1"/>
            <a:r>
              <a:rPr lang="en-US" sz="2600" b="1" dirty="0">
                <a:latin typeface="Arial" charset="0"/>
              </a:rPr>
              <a:t>One-to-one relationship </a:t>
            </a:r>
            <a:r>
              <a:rPr lang="en-US" sz="2600" dirty="0">
                <a:latin typeface="Arial" charset="0"/>
              </a:rPr>
              <a:t>– each record in Table A can have only one matching record in Table </a:t>
            </a:r>
            <a:r>
              <a:rPr lang="en-US" sz="2600" dirty="0">
                <a:latin typeface="Arial" charset="0"/>
              </a:rPr>
              <a:t>B</a:t>
            </a:r>
            <a:endParaRPr lang="en-US" sz="2600" dirty="0">
              <a:latin typeface="Arial" charset="0"/>
            </a:endParaRPr>
          </a:p>
        </p:txBody>
      </p:sp>
      <p:pic>
        <p:nvPicPr>
          <p:cNvPr id="4" name="Picture 7" descr="F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679" y="1417638"/>
            <a:ext cx="460329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9026771" y="3047999"/>
            <a:ext cx="605692" cy="820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916616" y="1699848"/>
            <a:ext cx="1035539" cy="584776"/>
          </a:xfrm>
          <a:prstGeom prst="rect">
            <a:avLst/>
          </a:prstGeom>
          <a:noFill/>
        </p:spPr>
        <p:txBody>
          <a:bodyPr wrap="square" rtlCol="0">
            <a:spAutoFit/>
          </a:bodyPr>
          <a:lstStyle/>
          <a:p>
            <a:pPr algn="ctr"/>
            <a:r>
              <a:rPr lang="en-US" sz="3200" dirty="0">
                <a:solidFill>
                  <a:srgbClr val="FF0000"/>
                </a:solidFill>
              </a:rPr>
              <a:t>A</a:t>
            </a:r>
            <a:endParaRPr lang="en-US" sz="3200" dirty="0">
              <a:solidFill>
                <a:srgbClr val="FF0000"/>
              </a:solidFill>
            </a:endParaRPr>
          </a:p>
        </p:txBody>
      </p:sp>
      <p:sp>
        <p:nvSpPr>
          <p:cNvPr id="7" name="TextBox 6"/>
          <p:cNvSpPr txBox="1"/>
          <p:nvPr/>
        </p:nvSpPr>
        <p:spPr>
          <a:xfrm>
            <a:off x="8811845" y="1639276"/>
            <a:ext cx="1035539" cy="584776"/>
          </a:xfrm>
          <a:prstGeom prst="rect">
            <a:avLst/>
          </a:prstGeom>
          <a:noFill/>
        </p:spPr>
        <p:txBody>
          <a:bodyPr wrap="square" rtlCol="0">
            <a:spAutoFit/>
          </a:bodyPr>
          <a:lstStyle/>
          <a:p>
            <a:pPr algn="ctr"/>
            <a:r>
              <a:rPr lang="en-US" sz="3200" dirty="0">
                <a:solidFill>
                  <a:srgbClr val="FF0000"/>
                </a:solidFill>
              </a:rPr>
              <a:t>B</a:t>
            </a:r>
            <a:endParaRPr lang="en-US" sz="3200" dirty="0">
              <a:solidFill>
                <a:srgbClr val="FF0000"/>
              </a:solidFill>
            </a:endParaRPr>
          </a:p>
        </p:txBody>
      </p:sp>
    </p:spTree>
    <p:extLst>
      <p:ext uri="{BB962C8B-B14F-4D97-AF65-F5344CB8AC3E}">
        <p14:creationId xmlns:p14="http://schemas.microsoft.com/office/powerpoint/2010/main" val="407241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418" y="1"/>
            <a:ext cx="7543800" cy="1450757"/>
          </a:xfrm>
        </p:spPr>
        <p:txBody>
          <a:bodyPr/>
          <a:lstStyle/>
          <a:p>
            <a:r>
              <a:rPr lang="en-US" dirty="0" smtClean="0">
                <a:latin typeface="Arial" charset="0"/>
              </a:rPr>
              <a:t>Relating Database Tables</a:t>
            </a:r>
            <a:endParaRPr lang="en-US" dirty="0"/>
          </a:p>
        </p:txBody>
      </p:sp>
      <p:sp>
        <p:nvSpPr>
          <p:cNvPr id="3" name="Content Placeholder 2"/>
          <p:cNvSpPr>
            <a:spLocks noGrp="1"/>
          </p:cNvSpPr>
          <p:nvPr>
            <p:ph sz="half" idx="1"/>
          </p:nvPr>
        </p:nvSpPr>
        <p:spPr>
          <a:xfrm>
            <a:off x="1518334" y="1940094"/>
            <a:ext cx="4038600" cy="4525963"/>
          </a:xfrm>
        </p:spPr>
        <p:txBody>
          <a:bodyPr>
            <a:normAutofit/>
          </a:bodyPr>
          <a:lstStyle/>
          <a:p>
            <a:r>
              <a:rPr lang="en-US" sz="2200" b="1" dirty="0">
                <a:latin typeface="Arial" charset="0"/>
              </a:rPr>
              <a:t>Many-to-many relationship </a:t>
            </a:r>
            <a:r>
              <a:rPr lang="en-US" sz="2200" dirty="0">
                <a:latin typeface="Arial" charset="0"/>
              </a:rPr>
              <a:t>– one record in </a:t>
            </a:r>
            <a:r>
              <a:rPr lang="en-US" sz="2200" u="sng" dirty="0">
                <a:latin typeface="Arial" charset="0"/>
              </a:rPr>
              <a:t>either</a:t>
            </a:r>
            <a:r>
              <a:rPr lang="en-US" sz="2200" dirty="0">
                <a:latin typeface="Arial" charset="0"/>
              </a:rPr>
              <a:t> Table A or B can relate to </a:t>
            </a:r>
            <a:r>
              <a:rPr lang="en-US" sz="2200" dirty="0">
                <a:solidFill>
                  <a:srgbClr val="FF0000"/>
                </a:solidFill>
                <a:latin typeface="Arial" charset="0"/>
              </a:rPr>
              <a:t>many</a:t>
            </a:r>
            <a:r>
              <a:rPr lang="en-US" sz="2200" dirty="0">
                <a:latin typeface="Arial" charset="0"/>
              </a:rPr>
              <a:t> matching records in the other table</a:t>
            </a:r>
          </a:p>
          <a:p>
            <a:pPr lvl="1"/>
            <a:r>
              <a:rPr lang="en-US" sz="2200" dirty="0">
                <a:latin typeface="Arial" charset="0"/>
              </a:rPr>
              <a:t>Established by creating multiple one-to-many relationships with a third table (junction table)</a:t>
            </a:r>
          </a:p>
          <a:p>
            <a:endParaRPr lang="en-US" dirty="0"/>
          </a:p>
        </p:txBody>
      </p:sp>
      <p:pic>
        <p:nvPicPr>
          <p:cNvPr id="5" name="Picture 9" descr="F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843" y="1747350"/>
            <a:ext cx="5087816" cy="3430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6340232" y="1786425"/>
            <a:ext cx="1035539" cy="584776"/>
          </a:xfrm>
          <a:prstGeom prst="rect">
            <a:avLst/>
          </a:prstGeom>
          <a:noFill/>
        </p:spPr>
        <p:txBody>
          <a:bodyPr wrap="square" rtlCol="0">
            <a:spAutoFit/>
          </a:bodyPr>
          <a:lstStyle/>
          <a:p>
            <a:pPr algn="ctr"/>
            <a:r>
              <a:rPr lang="en-US" sz="3200" dirty="0">
                <a:solidFill>
                  <a:srgbClr val="FF0000"/>
                </a:solidFill>
              </a:rPr>
              <a:t>A</a:t>
            </a:r>
            <a:endParaRPr lang="en-US" sz="3200" dirty="0">
              <a:solidFill>
                <a:srgbClr val="FF0000"/>
              </a:solidFill>
            </a:endParaRPr>
          </a:p>
        </p:txBody>
      </p:sp>
      <p:sp>
        <p:nvSpPr>
          <p:cNvPr id="7" name="TextBox 6"/>
          <p:cNvSpPr txBox="1"/>
          <p:nvPr/>
        </p:nvSpPr>
        <p:spPr>
          <a:xfrm>
            <a:off x="7952155" y="1647705"/>
            <a:ext cx="1035539" cy="584776"/>
          </a:xfrm>
          <a:prstGeom prst="rect">
            <a:avLst/>
          </a:prstGeom>
          <a:noFill/>
        </p:spPr>
        <p:txBody>
          <a:bodyPr wrap="square" rtlCol="0">
            <a:spAutoFit/>
          </a:bodyPr>
          <a:lstStyle/>
          <a:p>
            <a:pPr algn="ctr"/>
            <a:r>
              <a:rPr lang="en-US" sz="3200" dirty="0">
                <a:solidFill>
                  <a:srgbClr val="FF0000"/>
                </a:solidFill>
              </a:rPr>
              <a:t>B</a:t>
            </a:r>
            <a:endParaRPr lang="en-US" sz="3200" dirty="0">
              <a:solidFill>
                <a:srgbClr val="FF0000"/>
              </a:solidFill>
            </a:endParaRPr>
          </a:p>
        </p:txBody>
      </p:sp>
    </p:spTree>
    <p:extLst>
      <p:ext uri="{BB962C8B-B14F-4D97-AF65-F5344CB8AC3E}">
        <p14:creationId xmlns:p14="http://schemas.microsoft.com/office/powerpoint/2010/main" val="547366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Querying Databases Using SQL</a:t>
            </a:r>
            <a:endParaRPr lang="en-US" dirty="0"/>
          </a:p>
        </p:txBody>
      </p:sp>
      <p:sp>
        <p:nvSpPr>
          <p:cNvPr id="3" name="Content Placeholder 2"/>
          <p:cNvSpPr>
            <a:spLocks noGrp="1"/>
          </p:cNvSpPr>
          <p:nvPr>
            <p:ph idx="1"/>
          </p:nvPr>
        </p:nvSpPr>
        <p:spPr/>
        <p:txBody>
          <a:bodyPr/>
          <a:lstStyle/>
          <a:p>
            <a:r>
              <a:rPr lang="en-US" dirty="0"/>
              <a:t>Users input queries to selectively view and analyze data from a database. </a:t>
            </a:r>
            <a:endParaRPr lang="en-US" dirty="0" smtClean="0"/>
          </a:p>
          <a:p>
            <a:r>
              <a:rPr lang="en-US" dirty="0" smtClean="0"/>
              <a:t>A </a:t>
            </a:r>
            <a:r>
              <a:rPr lang="en-US" b="1" dirty="0">
                <a:solidFill>
                  <a:schemeClr val="accent1"/>
                </a:solidFill>
              </a:rPr>
              <a:t>query</a:t>
            </a:r>
            <a:r>
              <a:rPr lang="en-US" dirty="0"/>
              <a:t> </a:t>
            </a:r>
            <a:r>
              <a:rPr lang="en-US" dirty="0" smtClean="0"/>
              <a:t>isolates and </a:t>
            </a:r>
            <a:r>
              <a:rPr lang="en-US" dirty="0"/>
              <a:t>displays only the information you want to examine by specifying the fields </a:t>
            </a:r>
            <a:r>
              <a:rPr lang="en-US" dirty="0" smtClean="0"/>
              <a:t>and records </a:t>
            </a:r>
            <a:r>
              <a:rPr lang="en-US" dirty="0"/>
              <a:t>you want to see</a:t>
            </a:r>
            <a:r>
              <a:rPr lang="en-US" dirty="0" smtClean="0"/>
              <a:t>.</a:t>
            </a:r>
          </a:p>
          <a:p>
            <a:pPr lvl="1"/>
            <a:r>
              <a:rPr lang="en-US" dirty="0" smtClean="0"/>
              <a:t> </a:t>
            </a:r>
            <a:r>
              <a:rPr lang="en-US" dirty="0"/>
              <a:t>For example, you can use a query to display only the </a:t>
            </a:r>
            <a:r>
              <a:rPr lang="en-US" dirty="0" smtClean="0"/>
              <a:t>cruising speed</a:t>
            </a:r>
            <a:r>
              <a:rPr lang="en-US" dirty="0"/>
              <a:t>, range and capacity of the aircraft that </a:t>
            </a:r>
            <a:r>
              <a:rPr lang="en-US" dirty="0" err="1"/>
              <a:t>TransCon</a:t>
            </a:r>
            <a:r>
              <a:rPr lang="en-US" dirty="0"/>
              <a:t> ordered.</a:t>
            </a:r>
          </a:p>
        </p:txBody>
      </p:sp>
    </p:spTree>
    <p:extLst>
      <p:ext uri="{BB962C8B-B14F-4D97-AF65-F5344CB8AC3E}">
        <p14:creationId xmlns:p14="http://schemas.microsoft.com/office/powerpoint/2010/main" val="2473787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33600" y="325438"/>
            <a:ext cx="8001000" cy="1198562"/>
          </a:xfrm>
        </p:spPr>
        <p:txBody>
          <a:bodyPr/>
          <a:lstStyle/>
          <a:p>
            <a:pPr eaLnBrk="1" hangingPunct="1"/>
            <a:r>
              <a:rPr lang="en-US" dirty="0">
                <a:solidFill>
                  <a:srgbClr val="663366"/>
                </a:solidFill>
              </a:rPr>
              <a:t>Creating a R</a:t>
            </a:r>
            <a:r>
              <a:rPr lang="en-US" dirty="0">
                <a:solidFill>
                  <a:srgbClr val="663366"/>
                </a:solidFill>
                <a:cs typeface="Arial" charset="0"/>
              </a:rPr>
              <a:t>é</a:t>
            </a:r>
            <a:r>
              <a:rPr lang="en-US" dirty="0">
                <a:solidFill>
                  <a:srgbClr val="663366"/>
                </a:solidFill>
              </a:rPr>
              <a:t>sum</a:t>
            </a:r>
            <a:r>
              <a:rPr lang="en-US" dirty="0">
                <a:solidFill>
                  <a:srgbClr val="663366"/>
                </a:solidFill>
                <a:cs typeface="Arial" charset="0"/>
              </a:rPr>
              <a:t>é</a:t>
            </a:r>
          </a:p>
        </p:txBody>
      </p:sp>
      <p:sp>
        <p:nvSpPr>
          <p:cNvPr id="11267" name="Rectangle 3"/>
          <p:cNvSpPr>
            <a:spLocks noGrp="1" noChangeArrowheads="1"/>
          </p:cNvSpPr>
          <p:nvPr>
            <p:ph idx="1"/>
          </p:nvPr>
        </p:nvSpPr>
        <p:spPr>
          <a:xfrm>
            <a:off x="2209800" y="1676400"/>
            <a:ext cx="7848600" cy="4876800"/>
          </a:xfrm>
        </p:spPr>
        <p:txBody>
          <a:bodyPr>
            <a:normAutofit fontScale="70000" lnSpcReduction="20000"/>
          </a:bodyPr>
          <a:lstStyle/>
          <a:p>
            <a:pPr eaLnBrk="1" hangingPunct="1"/>
            <a:r>
              <a:rPr lang="en-US" b="1" dirty="0">
                <a:latin typeface="+mj-lt"/>
              </a:rPr>
              <a:t>Formatting a r</a:t>
            </a:r>
            <a:r>
              <a:rPr lang="en-US" b="1" dirty="0">
                <a:latin typeface="+mj-lt"/>
                <a:cs typeface="Arial" charset="0"/>
              </a:rPr>
              <a:t>é</a:t>
            </a:r>
            <a:r>
              <a:rPr lang="en-US" b="1" dirty="0">
                <a:latin typeface="+mj-lt"/>
              </a:rPr>
              <a:t>sum</a:t>
            </a:r>
            <a:r>
              <a:rPr lang="en-US" b="1" dirty="0">
                <a:latin typeface="+mj-lt"/>
                <a:cs typeface="Arial" charset="0"/>
              </a:rPr>
              <a:t>é</a:t>
            </a:r>
            <a:r>
              <a:rPr lang="en-US" b="1" dirty="0">
                <a:latin typeface="+mj-lt"/>
              </a:rPr>
              <a:t>:</a:t>
            </a:r>
          </a:p>
          <a:p>
            <a:pPr lvl="1" eaLnBrk="1" hangingPunct="1"/>
            <a:r>
              <a:rPr lang="en-US" sz="2000" dirty="0">
                <a:latin typeface="+mj-lt"/>
              </a:rPr>
              <a:t>Create </a:t>
            </a:r>
            <a:r>
              <a:rPr lang="en-US" sz="2000" dirty="0">
                <a:latin typeface="+mj-lt"/>
                <a:cs typeface="Times New Roman" charset="0"/>
              </a:rPr>
              <a:t>using a word-processing program</a:t>
            </a:r>
            <a:r>
              <a:rPr lang="en-US" sz="2000" dirty="0">
                <a:latin typeface="+mj-lt"/>
              </a:rPr>
              <a:t> </a:t>
            </a:r>
          </a:p>
          <a:p>
            <a:pPr lvl="2"/>
            <a:r>
              <a:rPr lang="en-US" sz="2000" dirty="0">
                <a:latin typeface="+mj-lt"/>
              </a:rPr>
              <a:t>Microsoft Word, </a:t>
            </a:r>
            <a:r>
              <a:rPr lang="en-US" sz="2000" dirty="0" err="1">
                <a:latin typeface="+mj-lt"/>
              </a:rPr>
              <a:t>OpenOffice</a:t>
            </a:r>
            <a:r>
              <a:rPr lang="en-US" sz="2000" dirty="0">
                <a:latin typeface="+mj-lt"/>
              </a:rPr>
              <a:t> Writer or Google Docs</a:t>
            </a:r>
          </a:p>
          <a:p>
            <a:pPr lvl="1" eaLnBrk="1" hangingPunct="1"/>
            <a:r>
              <a:rPr lang="en-US" sz="2000" dirty="0">
                <a:latin typeface="+mj-lt"/>
              </a:rPr>
              <a:t>Use formatting to increase visual appeal</a:t>
            </a:r>
          </a:p>
          <a:p>
            <a:pPr lvl="1" eaLnBrk="1" hangingPunct="1"/>
            <a:r>
              <a:rPr lang="en-US" sz="2000" dirty="0">
                <a:latin typeface="+mj-lt"/>
              </a:rPr>
              <a:t>Recipient needs same </a:t>
            </a:r>
            <a:r>
              <a:rPr lang="en-US" sz="2000" dirty="0">
                <a:latin typeface="+mj-lt"/>
                <a:cs typeface="Times New Roman" charset="0"/>
              </a:rPr>
              <a:t>word-processing program</a:t>
            </a:r>
            <a:r>
              <a:rPr lang="en-US" sz="2000" dirty="0">
                <a:latin typeface="+mj-lt"/>
              </a:rPr>
              <a:t> to be able to read r</a:t>
            </a:r>
            <a:r>
              <a:rPr lang="en-US" sz="2000" dirty="0">
                <a:latin typeface="+mj-lt"/>
                <a:cs typeface="Arial" charset="0"/>
              </a:rPr>
              <a:t>é</a:t>
            </a:r>
            <a:r>
              <a:rPr lang="en-US" sz="2000" dirty="0">
                <a:latin typeface="+mj-lt"/>
              </a:rPr>
              <a:t>sum</a:t>
            </a:r>
            <a:r>
              <a:rPr lang="en-US" sz="2000" dirty="0">
                <a:latin typeface="+mj-lt"/>
                <a:cs typeface="Arial" charset="0"/>
              </a:rPr>
              <a:t>é</a:t>
            </a:r>
            <a:r>
              <a:rPr lang="en-US" sz="2000" dirty="0">
                <a:latin typeface="+mj-lt"/>
              </a:rPr>
              <a:t>s</a:t>
            </a:r>
          </a:p>
          <a:p>
            <a:pPr eaLnBrk="1" hangingPunct="1"/>
            <a:r>
              <a:rPr lang="en-US" b="1" dirty="0">
                <a:latin typeface="+mj-lt"/>
              </a:rPr>
              <a:t>Text format r</a:t>
            </a:r>
            <a:r>
              <a:rPr lang="en-US" b="1" dirty="0">
                <a:latin typeface="+mj-lt"/>
                <a:cs typeface="Arial" charset="0"/>
              </a:rPr>
              <a:t>é</a:t>
            </a:r>
            <a:r>
              <a:rPr lang="en-US" b="1" dirty="0">
                <a:latin typeface="+mj-lt"/>
              </a:rPr>
              <a:t>sum</a:t>
            </a:r>
            <a:r>
              <a:rPr lang="en-US" b="1" dirty="0">
                <a:latin typeface="+mj-lt"/>
                <a:cs typeface="Arial" charset="0"/>
              </a:rPr>
              <a:t>é</a:t>
            </a:r>
            <a:r>
              <a:rPr lang="en-US" b="1" dirty="0">
                <a:latin typeface="+mj-lt"/>
              </a:rPr>
              <a:t>s:</a:t>
            </a:r>
          </a:p>
          <a:p>
            <a:pPr lvl="1" eaLnBrk="1" hangingPunct="1"/>
            <a:r>
              <a:rPr lang="en-US" sz="2000" dirty="0">
                <a:latin typeface="+mj-lt"/>
              </a:rPr>
              <a:t>Contain little formatting</a:t>
            </a:r>
          </a:p>
          <a:p>
            <a:pPr lvl="1" eaLnBrk="1" hangingPunct="1"/>
            <a:r>
              <a:rPr lang="en-US" sz="2000" dirty="0">
                <a:latin typeface="+mj-lt"/>
              </a:rPr>
              <a:t>Intended </a:t>
            </a:r>
            <a:r>
              <a:rPr lang="en-US" sz="2000" dirty="0">
                <a:latin typeface="+mj-lt"/>
                <a:cs typeface="Times New Roman" charset="0"/>
              </a:rPr>
              <a:t>for keyword-searchable r</a:t>
            </a:r>
            <a:r>
              <a:rPr lang="en-US" sz="2000" dirty="0">
                <a:latin typeface="+mj-lt"/>
                <a:cs typeface="Arial" charset="0"/>
              </a:rPr>
              <a:t>é</a:t>
            </a:r>
            <a:r>
              <a:rPr lang="en-US" sz="2000" dirty="0">
                <a:latin typeface="+mj-lt"/>
                <a:cs typeface="Times New Roman" charset="0"/>
              </a:rPr>
              <a:t>sum</a:t>
            </a:r>
            <a:r>
              <a:rPr lang="en-US" sz="2000" dirty="0">
                <a:latin typeface="+mj-lt"/>
                <a:cs typeface="Arial" charset="0"/>
              </a:rPr>
              <a:t>é</a:t>
            </a:r>
            <a:r>
              <a:rPr lang="en-US" sz="2000" dirty="0">
                <a:latin typeface="+mj-lt"/>
                <a:cs typeface="Times New Roman" charset="0"/>
              </a:rPr>
              <a:t> databases and applicant tracking systems</a:t>
            </a:r>
          </a:p>
          <a:p>
            <a:r>
              <a:rPr lang="en-US" b="1" dirty="0">
                <a:latin typeface="+mj-lt"/>
                <a:cs typeface="Times New Roman" charset="0"/>
              </a:rPr>
              <a:t>RTF (</a:t>
            </a:r>
            <a:r>
              <a:rPr lang="en-US" b="1" dirty="0" smtClean="0">
                <a:latin typeface="+mj-lt"/>
                <a:cs typeface="Times New Roman" charset="0"/>
              </a:rPr>
              <a:t>Rich </a:t>
            </a:r>
            <a:r>
              <a:rPr lang="en-US" b="1" dirty="0">
                <a:latin typeface="+mj-lt"/>
                <a:cs typeface="Times New Roman" charset="0"/>
              </a:rPr>
              <a:t>Text </a:t>
            </a:r>
            <a:r>
              <a:rPr lang="en-US" b="1" dirty="0" smtClean="0">
                <a:latin typeface="+mj-lt"/>
                <a:cs typeface="Times New Roman" charset="0"/>
              </a:rPr>
              <a:t>Format) r</a:t>
            </a:r>
            <a:r>
              <a:rPr lang="en-US" b="1" dirty="0">
                <a:latin typeface="+mj-lt"/>
                <a:cs typeface="Arial" charset="0"/>
              </a:rPr>
              <a:t>é</a:t>
            </a:r>
            <a:r>
              <a:rPr lang="en-US" b="1" dirty="0">
                <a:latin typeface="+mj-lt"/>
                <a:cs typeface="Times New Roman" charset="0"/>
              </a:rPr>
              <a:t>sum</a:t>
            </a:r>
            <a:r>
              <a:rPr lang="en-US" b="1" dirty="0">
                <a:latin typeface="+mj-lt"/>
                <a:cs typeface="Arial" charset="0"/>
              </a:rPr>
              <a:t>é</a:t>
            </a:r>
            <a:r>
              <a:rPr lang="en-US" b="1" dirty="0">
                <a:latin typeface="+mj-lt"/>
                <a:cs typeface="Times New Roman" charset="0"/>
              </a:rPr>
              <a:t>s:</a:t>
            </a:r>
          </a:p>
          <a:p>
            <a:pPr lvl="1" eaLnBrk="1" hangingPunct="1"/>
            <a:r>
              <a:rPr lang="en-US" sz="2000" dirty="0">
                <a:latin typeface="+mj-lt"/>
                <a:cs typeface="Times New Roman" charset="0"/>
              </a:rPr>
              <a:t>Incorporate basic formatting techniques</a:t>
            </a:r>
          </a:p>
          <a:p>
            <a:pPr lvl="1" eaLnBrk="1" hangingPunct="1"/>
            <a:r>
              <a:rPr lang="en-US" sz="2000" dirty="0">
                <a:latin typeface="+mj-lt"/>
                <a:cs typeface="Times New Roman" charset="0"/>
              </a:rPr>
              <a:t>Can be read by many different programs on many different platforms </a:t>
            </a:r>
          </a:p>
          <a:p>
            <a:pPr lvl="1"/>
            <a:r>
              <a:rPr lang="en-US" sz="2000" dirty="0">
                <a:latin typeface="+mj-lt"/>
                <a:cs typeface="Times New Roman" charset="0"/>
              </a:rPr>
              <a:t>Combine the best qualities of formatted and text  résumés</a:t>
            </a:r>
          </a:p>
          <a:p>
            <a:pPr lvl="1"/>
            <a:r>
              <a:rPr lang="en-US" sz="2000" dirty="0">
                <a:latin typeface="+mj-lt"/>
                <a:cs typeface="Times New Roman" charset="0"/>
              </a:rPr>
              <a:t> Best choice if you intend to send your résumé as an e-mail attachment and you do not know the file type that your recipient prefers</a:t>
            </a:r>
          </a:p>
          <a:p>
            <a:pPr lvl="2"/>
            <a:r>
              <a:rPr lang="en-US" sz="2000" dirty="0">
                <a:latin typeface="+mj-lt"/>
                <a:cs typeface="Times New Roman" charset="0"/>
              </a:rPr>
              <a:t>You can use  WordPad to create this résumé or save it as a RTF file</a:t>
            </a:r>
          </a:p>
        </p:txBody>
      </p:sp>
    </p:spTree>
    <p:extLst>
      <p:ext uri="{BB962C8B-B14F-4D97-AF65-F5344CB8AC3E}">
        <p14:creationId xmlns:p14="http://schemas.microsoft.com/office/powerpoint/2010/main" val="636805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133600" y="325438"/>
            <a:ext cx="8001000" cy="1198562"/>
          </a:xfrm>
        </p:spPr>
        <p:txBody>
          <a:bodyPr>
            <a:normAutofit/>
          </a:bodyPr>
          <a:lstStyle/>
          <a:p>
            <a:pPr eaLnBrk="1" hangingPunct="1"/>
            <a:r>
              <a:rPr lang="en-US" dirty="0">
                <a:latin typeface="Arial" charset="0"/>
              </a:rPr>
              <a:t>Querying Databases Using SQL</a:t>
            </a:r>
          </a:p>
        </p:txBody>
      </p:sp>
      <p:sp>
        <p:nvSpPr>
          <p:cNvPr id="100355" name="Rectangle 3"/>
          <p:cNvSpPr>
            <a:spLocks noGrp="1" noChangeArrowheads="1"/>
          </p:cNvSpPr>
          <p:nvPr>
            <p:ph idx="1"/>
          </p:nvPr>
        </p:nvSpPr>
        <p:spPr>
          <a:xfrm>
            <a:off x="2095500" y="1898809"/>
            <a:ext cx="8077200" cy="4804508"/>
          </a:xfrm>
        </p:spPr>
        <p:txBody>
          <a:bodyPr>
            <a:normAutofit/>
          </a:bodyPr>
          <a:lstStyle/>
          <a:p>
            <a:r>
              <a:rPr lang="en-US" sz="2200" dirty="0"/>
              <a:t>There </a:t>
            </a:r>
            <a:r>
              <a:rPr lang="en-US" sz="2200" dirty="0"/>
              <a:t>are three general types of queries:</a:t>
            </a:r>
          </a:p>
          <a:p>
            <a:pPr lvl="1"/>
            <a:r>
              <a:rPr lang="en-US" sz="2200" b="1" dirty="0">
                <a:solidFill>
                  <a:schemeClr val="accent1"/>
                </a:solidFill>
              </a:rPr>
              <a:t>Menu </a:t>
            </a:r>
            <a:r>
              <a:rPr lang="en-US" sz="2200" b="1" dirty="0">
                <a:solidFill>
                  <a:schemeClr val="accent1"/>
                </a:solidFill>
              </a:rPr>
              <a:t>query </a:t>
            </a:r>
            <a:r>
              <a:rPr lang="en-US" sz="2200" dirty="0"/>
              <a:t>— You are offered a list of options in a menu from which to choose.</a:t>
            </a:r>
          </a:p>
          <a:p>
            <a:pPr lvl="1"/>
            <a:r>
              <a:rPr lang="en-US" sz="2200" b="1" dirty="0">
                <a:solidFill>
                  <a:schemeClr val="accent1"/>
                </a:solidFill>
              </a:rPr>
              <a:t>Query </a:t>
            </a:r>
            <a:r>
              <a:rPr lang="en-US" sz="2200" b="1" dirty="0">
                <a:solidFill>
                  <a:schemeClr val="accent1"/>
                </a:solidFill>
              </a:rPr>
              <a:t>by example </a:t>
            </a:r>
            <a:r>
              <a:rPr lang="en-US" sz="2200" dirty="0"/>
              <a:t>— You specify the fields and data values to be used in a query.</a:t>
            </a:r>
          </a:p>
          <a:p>
            <a:pPr lvl="1"/>
            <a:r>
              <a:rPr lang="en-US" sz="2200" b="1" dirty="0">
                <a:solidFill>
                  <a:schemeClr val="accent1"/>
                </a:solidFill>
              </a:rPr>
              <a:t>Query </a:t>
            </a:r>
            <a:r>
              <a:rPr lang="en-US" sz="2200" b="1" dirty="0">
                <a:solidFill>
                  <a:schemeClr val="accent1"/>
                </a:solidFill>
              </a:rPr>
              <a:t>language </a:t>
            </a:r>
            <a:r>
              <a:rPr lang="en-US" sz="2200" dirty="0"/>
              <a:t>— You use a specialized language called Structured </a:t>
            </a:r>
            <a:r>
              <a:rPr lang="en-US" sz="2200" dirty="0"/>
              <a:t>Query Language </a:t>
            </a:r>
            <a:r>
              <a:rPr lang="en-US" sz="2200" dirty="0"/>
              <a:t>(SQL) to retrieve and manipulate information in a database</a:t>
            </a:r>
            <a:r>
              <a:rPr lang="en-US" sz="2200" dirty="0"/>
              <a:t>.</a:t>
            </a:r>
          </a:p>
          <a:p>
            <a:r>
              <a:rPr lang="en-US" sz="2200" b="1" dirty="0">
                <a:solidFill>
                  <a:schemeClr val="accent1"/>
                </a:solidFill>
                <a:latin typeface="Arial" charset="0"/>
              </a:rPr>
              <a:t>Structured </a:t>
            </a:r>
            <a:r>
              <a:rPr lang="en-US" sz="2200" b="1" dirty="0">
                <a:solidFill>
                  <a:schemeClr val="accent1"/>
                </a:solidFill>
                <a:latin typeface="Arial" charset="0"/>
              </a:rPr>
              <a:t>Query Language (SQL) </a:t>
            </a:r>
            <a:r>
              <a:rPr lang="en-US" sz="2200" dirty="0">
                <a:latin typeface="Arial" charset="0"/>
              </a:rPr>
              <a:t>– the standard interactive and programming language for accessing information from and updating information in relational databases</a:t>
            </a:r>
          </a:p>
        </p:txBody>
      </p:sp>
    </p:spTree>
    <p:extLst>
      <p:ext uri="{BB962C8B-B14F-4D97-AF65-F5344CB8AC3E}">
        <p14:creationId xmlns:p14="http://schemas.microsoft.com/office/powerpoint/2010/main" val="97140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438400" y="304800"/>
            <a:ext cx="7315200" cy="1143000"/>
          </a:xfrm>
        </p:spPr>
        <p:txBody>
          <a:bodyPr>
            <a:normAutofit fontScale="90000"/>
          </a:bodyPr>
          <a:lstStyle/>
          <a:p>
            <a:pPr eaLnBrk="1" hangingPunct="1"/>
            <a:r>
              <a:rPr lang="en-US">
                <a:latin typeface="Arial" charset="0"/>
              </a:rPr>
              <a:t>Introduction to Web </a:t>
            </a:r>
            <a:br>
              <a:rPr lang="en-US">
                <a:latin typeface="Arial" charset="0"/>
              </a:rPr>
            </a:br>
            <a:r>
              <a:rPr lang="en-US">
                <a:latin typeface="Arial" charset="0"/>
              </a:rPr>
              <a:t>Search Engines</a:t>
            </a:r>
          </a:p>
        </p:txBody>
      </p:sp>
      <p:sp>
        <p:nvSpPr>
          <p:cNvPr id="101379" name="Rectangle 3"/>
          <p:cNvSpPr>
            <a:spLocks noGrp="1" noChangeArrowheads="1"/>
          </p:cNvSpPr>
          <p:nvPr>
            <p:ph idx="1"/>
          </p:nvPr>
        </p:nvSpPr>
        <p:spPr>
          <a:xfrm>
            <a:off x="2438400" y="2069507"/>
            <a:ext cx="7315200" cy="3886200"/>
          </a:xfrm>
        </p:spPr>
        <p:txBody>
          <a:bodyPr/>
          <a:lstStyle/>
          <a:p>
            <a:pPr eaLnBrk="1" hangingPunct="1"/>
            <a:r>
              <a:rPr lang="en-US" b="1" dirty="0">
                <a:solidFill>
                  <a:schemeClr val="accent1"/>
                </a:solidFill>
                <a:latin typeface="Arial" charset="0"/>
              </a:rPr>
              <a:t>Search engine </a:t>
            </a:r>
            <a:r>
              <a:rPr lang="en-US" dirty="0">
                <a:latin typeface="Arial" charset="0"/>
              </a:rPr>
              <a:t>– a </a:t>
            </a:r>
            <a:r>
              <a:rPr lang="en-US" dirty="0">
                <a:latin typeface="Arial" charset="0"/>
                <a:cs typeface="Times New Roman" charset="0"/>
              </a:rPr>
              <a:t>powerful software program that makes it easy to find information on the Internet</a:t>
            </a:r>
            <a:r>
              <a:rPr lang="en-US" dirty="0">
                <a:latin typeface="Arial" charset="0"/>
              </a:rPr>
              <a:t> </a:t>
            </a:r>
          </a:p>
          <a:p>
            <a:pPr lvl="1" eaLnBrk="1" hangingPunct="1"/>
            <a:r>
              <a:rPr lang="en-US" dirty="0">
                <a:latin typeface="Arial" charset="0"/>
              </a:rPr>
              <a:t>Use </a:t>
            </a:r>
            <a:r>
              <a:rPr lang="en-US" b="1" dirty="0">
                <a:solidFill>
                  <a:schemeClr val="accent1"/>
                </a:solidFill>
                <a:latin typeface="Arial" charset="0"/>
              </a:rPr>
              <a:t>keywords</a:t>
            </a:r>
            <a:r>
              <a:rPr lang="en-US" dirty="0">
                <a:latin typeface="Arial" charset="0"/>
              </a:rPr>
              <a:t> to find information about any subject you want to investigate</a:t>
            </a:r>
          </a:p>
          <a:p>
            <a:pPr lvl="1" eaLnBrk="1" hangingPunct="1"/>
            <a:r>
              <a:rPr lang="en-US" dirty="0">
                <a:latin typeface="Arial" charset="0"/>
              </a:rPr>
              <a:t>Many engines use </a:t>
            </a:r>
            <a:r>
              <a:rPr lang="en-US" u="sng" dirty="0">
                <a:latin typeface="Arial" charset="0"/>
              </a:rPr>
              <a:t>"robots"</a:t>
            </a:r>
            <a:r>
              <a:rPr lang="en-US" dirty="0">
                <a:latin typeface="Arial" charset="0"/>
              </a:rPr>
              <a:t> or </a:t>
            </a:r>
            <a:r>
              <a:rPr lang="en-US" u="sng" dirty="0">
                <a:latin typeface="Arial" charset="0"/>
              </a:rPr>
              <a:t>"spiders"</a:t>
            </a:r>
            <a:r>
              <a:rPr lang="en-US" dirty="0">
                <a:latin typeface="Arial" charset="0"/>
              </a:rPr>
              <a:t> to </a:t>
            </a:r>
            <a:r>
              <a:rPr lang="en-US" dirty="0">
                <a:latin typeface="Arial" charset="0"/>
                <a:cs typeface="Times New Roman" charset="0"/>
              </a:rPr>
              <a:t>automatically search the Web and index Web sites</a:t>
            </a:r>
            <a:r>
              <a:rPr lang="en-US" dirty="0">
                <a:latin typeface="Arial" charset="0"/>
              </a:rPr>
              <a:t> </a:t>
            </a:r>
          </a:p>
        </p:txBody>
      </p:sp>
    </p:spTree>
    <p:extLst>
      <p:ext uri="{BB962C8B-B14F-4D97-AF65-F5344CB8AC3E}">
        <p14:creationId xmlns:p14="http://schemas.microsoft.com/office/powerpoint/2010/main" val="2711505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438400" y="304800"/>
            <a:ext cx="7315200" cy="1143000"/>
          </a:xfrm>
        </p:spPr>
        <p:txBody>
          <a:bodyPr>
            <a:normAutofit fontScale="90000"/>
          </a:bodyPr>
          <a:lstStyle/>
          <a:p>
            <a:pPr eaLnBrk="1" hangingPunct="1"/>
            <a:r>
              <a:rPr lang="en-US" dirty="0">
                <a:latin typeface="Arial" charset="0"/>
              </a:rPr>
              <a:t>Registering a Web Site </a:t>
            </a:r>
            <a:br>
              <a:rPr lang="en-US" dirty="0">
                <a:latin typeface="Arial" charset="0"/>
              </a:rPr>
            </a:br>
            <a:r>
              <a:rPr lang="en-US" dirty="0">
                <a:latin typeface="Arial" charset="0"/>
              </a:rPr>
              <a:t>with a Search Engine</a:t>
            </a:r>
          </a:p>
        </p:txBody>
      </p:sp>
      <p:sp>
        <p:nvSpPr>
          <p:cNvPr id="102403" name="Rectangle 3"/>
          <p:cNvSpPr>
            <a:spLocks noGrp="1" noChangeArrowheads="1"/>
          </p:cNvSpPr>
          <p:nvPr>
            <p:ph idx="1"/>
          </p:nvPr>
        </p:nvSpPr>
        <p:spPr>
          <a:xfrm>
            <a:off x="2438400" y="2103690"/>
            <a:ext cx="7315200" cy="3810000"/>
          </a:xfrm>
        </p:spPr>
        <p:txBody>
          <a:bodyPr>
            <a:normAutofit/>
          </a:bodyPr>
          <a:lstStyle/>
          <a:p>
            <a:pPr eaLnBrk="1" hangingPunct="1"/>
            <a:r>
              <a:rPr lang="en-US" dirty="0">
                <a:latin typeface="Arial" charset="0"/>
              </a:rPr>
              <a:t>Add your Web site to search engines to make it available to Web users</a:t>
            </a:r>
          </a:p>
          <a:p>
            <a:pPr marL="971550" lvl="1" indent="-514350">
              <a:buFont typeface="+mj-lt"/>
              <a:buAutoNum type="arabicPeriod"/>
            </a:pPr>
            <a:r>
              <a:rPr lang="en-US" dirty="0">
                <a:latin typeface="Arial" charset="0"/>
              </a:rPr>
              <a:t>Register your site by completing an online form and entering the URL of your site</a:t>
            </a:r>
          </a:p>
          <a:p>
            <a:pPr marL="971550" lvl="1" indent="-514350">
              <a:buFont typeface="+mj-lt"/>
              <a:buAutoNum type="arabicPeriod"/>
            </a:pPr>
            <a:r>
              <a:rPr lang="en-US" dirty="0">
                <a:latin typeface="Arial" charset="0"/>
              </a:rPr>
              <a:t>Robots search your site for relevant keywords found in the &lt;meta&gt; tag</a:t>
            </a:r>
          </a:p>
          <a:p>
            <a:pPr marL="971550" lvl="1" indent="-514350">
              <a:buFont typeface="+mj-lt"/>
              <a:buAutoNum type="arabicPeriod"/>
            </a:pPr>
            <a:r>
              <a:rPr lang="en-US" dirty="0">
                <a:latin typeface="Arial" charset="0"/>
              </a:rPr>
              <a:t>Search engines that scan Web pages for &lt;meta&gt; tags are called meta search engines</a:t>
            </a:r>
          </a:p>
        </p:txBody>
      </p:sp>
    </p:spTree>
    <p:extLst>
      <p:ext uri="{BB962C8B-B14F-4D97-AF65-F5344CB8AC3E}">
        <p14:creationId xmlns:p14="http://schemas.microsoft.com/office/powerpoint/2010/main" val="3317826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5" y="277118"/>
            <a:ext cx="7543800" cy="1450757"/>
          </a:xfrm>
        </p:spPr>
        <p:txBody>
          <a:bodyPr/>
          <a:lstStyle/>
          <a:p>
            <a:r>
              <a:rPr lang="en-US" dirty="0"/>
              <a:t>The &lt;meta&gt; </a:t>
            </a:r>
            <a:r>
              <a:rPr lang="en-US" dirty="0" smtClean="0"/>
              <a:t>Tag</a:t>
            </a:r>
            <a:endParaRPr lang="en-US" dirty="0"/>
          </a:p>
        </p:txBody>
      </p:sp>
      <p:sp>
        <p:nvSpPr>
          <p:cNvPr id="3" name="Content Placeholder 2"/>
          <p:cNvSpPr>
            <a:spLocks noGrp="1"/>
          </p:cNvSpPr>
          <p:nvPr>
            <p:ph idx="1"/>
          </p:nvPr>
        </p:nvSpPr>
        <p:spPr>
          <a:xfrm>
            <a:off x="1981200" y="1887658"/>
            <a:ext cx="8229600" cy="5062415"/>
          </a:xfrm>
        </p:spPr>
        <p:txBody>
          <a:bodyPr>
            <a:normAutofit/>
          </a:bodyPr>
          <a:lstStyle/>
          <a:p>
            <a:r>
              <a:rPr lang="en-US" dirty="0"/>
              <a:t>The &lt;meta&gt; tag is an HTML element used in a Web page to embed information for use </a:t>
            </a:r>
            <a:r>
              <a:rPr lang="en-US" dirty="0" smtClean="0"/>
              <a:t>by search </a:t>
            </a:r>
            <a:r>
              <a:rPr lang="en-US" dirty="0"/>
              <a:t>engines</a:t>
            </a:r>
            <a:r>
              <a:rPr lang="en-US" dirty="0" smtClean="0"/>
              <a:t>.</a:t>
            </a:r>
          </a:p>
          <a:p>
            <a:r>
              <a:rPr lang="en-US" dirty="0" smtClean="0"/>
              <a:t> </a:t>
            </a:r>
            <a:r>
              <a:rPr lang="en-US" dirty="0"/>
              <a:t>This information is placed near the top of the HTML document so </a:t>
            </a:r>
            <a:r>
              <a:rPr lang="en-US" dirty="0" smtClean="0"/>
              <a:t>search engines </a:t>
            </a:r>
            <a:r>
              <a:rPr lang="en-US" dirty="0"/>
              <a:t>can quickly access it. </a:t>
            </a:r>
            <a:endParaRPr lang="en-US" dirty="0" smtClean="0"/>
          </a:p>
          <a:p>
            <a:r>
              <a:rPr lang="en-US" dirty="0" smtClean="0"/>
              <a:t>The </a:t>
            </a:r>
            <a:r>
              <a:rPr lang="en-US" dirty="0"/>
              <a:t>more descriptive the information included in </a:t>
            </a:r>
            <a:r>
              <a:rPr lang="en-US" dirty="0" smtClean="0"/>
              <a:t>the &lt;</a:t>
            </a:r>
            <a:r>
              <a:rPr lang="en-US" dirty="0"/>
              <a:t>meta&gt; tag, the more likely the Web site is to rank high in search results. </a:t>
            </a:r>
            <a:endParaRPr lang="en-US" dirty="0" smtClean="0"/>
          </a:p>
          <a:p>
            <a:r>
              <a:rPr lang="en-US" dirty="0" smtClean="0"/>
              <a:t>The </a:t>
            </a:r>
            <a:r>
              <a:rPr lang="en-US" dirty="0"/>
              <a:t>&lt;meta&gt; </a:t>
            </a:r>
            <a:r>
              <a:rPr lang="en-US" dirty="0" smtClean="0"/>
              <a:t>tag includes </a:t>
            </a:r>
            <a:r>
              <a:rPr lang="en-US" dirty="0"/>
              <a:t>information about a document, such as:</a:t>
            </a:r>
          </a:p>
          <a:p>
            <a:pPr lvl="1"/>
            <a:r>
              <a:rPr lang="en-US" dirty="0" smtClean="0"/>
              <a:t>Keywords </a:t>
            </a:r>
            <a:r>
              <a:rPr lang="en-US" dirty="0"/>
              <a:t>to be used by some search engines.</a:t>
            </a:r>
          </a:p>
          <a:p>
            <a:pPr lvl="1"/>
            <a:r>
              <a:rPr lang="en-US" dirty="0" smtClean="0"/>
              <a:t> </a:t>
            </a:r>
            <a:r>
              <a:rPr lang="en-US" dirty="0"/>
              <a:t>A description of the site's content for display in some search engines.</a:t>
            </a:r>
          </a:p>
          <a:p>
            <a:pPr lvl="1"/>
            <a:r>
              <a:rPr lang="en-US" dirty="0" smtClean="0"/>
              <a:t>An </a:t>
            </a:r>
            <a:r>
              <a:rPr lang="en-US" dirty="0"/>
              <a:t>expiration date for the document.</a:t>
            </a:r>
          </a:p>
          <a:p>
            <a:pPr lvl="1"/>
            <a:r>
              <a:rPr lang="en-US" dirty="0" smtClean="0"/>
              <a:t>The </a:t>
            </a:r>
            <a:r>
              <a:rPr lang="en-US" dirty="0"/>
              <a:t>document's author.</a:t>
            </a:r>
          </a:p>
        </p:txBody>
      </p:sp>
      <p:pic>
        <p:nvPicPr>
          <p:cNvPr id="4" name="Picture 3"/>
          <p:cNvPicPr>
            <a:picLocks noChangeAspect="1"/>
          </p:cNvPicPr>
          <p:nvPr/>
        </p:nvPicPr>
        <p:blipFill rotWithShape="1">
          <a:blip r:embed="rId2"/>
          <a:srcRect l="33399" t="41649" r="56218" b="48014"/>
          <a:stretch/>
        </p:blipFill>
        <p:spPr>
          <a:xfrm>
            <a:off x="6296298" y="117335"/>
            <a:ext cx="4371703" cy="1149531"/>
          </a:xfrm>
          <a:prstGeom prst="rect">
            <a:avLst/>
          </a:prstGeom>
        </p:spPr>
      </p:pic>
    </p:spTree>
    <p:extLst>
      <p:ext uri="{BB962C8B-B14F-4D97-AF65-F5344CB8AC3E}">
        <p14:creationId xmlns:p14="http://schemas.microsoft.com/office/powerpoint/2010/main" val="4232898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438400" y="304800"/>
            <a:ext cx="7315200" cy="1143000"/>
          </a:xfrm>
        </p:spPr>
        <p:txBody>
          <a:bodyPr>
            <a:normAutofit fontScale="90000"/>
          </a:bodyPr>
          <a:lstStyle/>
          <a:p>
            <a:pPr eaLnBrk="1" hangingPunct="1"/>
            <a:r>
              <a:rPr lang="en-US" dirty="0">
                <a:latin typeface="Arial" charset="0"/>
              </a:rPr>
              <a:t>Search Engines vs.</a:t>
            </a:r>
            <a:br>
              <a:rPr lang="en-US" dirty="0">
                <a:latin typeface="Arial" charset="0"/>
              </a:rPr>
            </a:br>
            <a:r>
              <a:rPr lang="en-US" dirty="0">
                <a:latin typeface="Arial" charset="0"/>
              </a:rPr>
              <a:t>Information Portals</a:t>
            </a:r>
          </a:p>
        </p:txBody>
      </p:sp>
      <p:sp>
        <p:nvSpPr>
          <p:cNvPr id="103427" name="Rectangle 3"/>
          <p:cNvSpPr>
            <a:spLocks noGrp="1" noChangeArrowheads="1"/>
          </p:cNvSpPr>
          <p:nvPr>
            <p:ph idx="1"/>
          </p:nvPr>
        </p:nvSpPr>
        <p:spPr>
          <a:xfrm>
            <a:off x="2438400" y="1966957"/>
            <a:ext cx="7315200" cy="4267200"/>
          </a:xfrm>
        </p:spPr>
        <p:txBody>
          <a:bodyPr>
            <a:normAutofit/>
          </a:bodyPr>
          <a:lstStyle/>
          <a:p>
            <a:pPr eaLnBrk="1" hangingPunct="1">
              <a:lnSpc>
                <a:spcPct val="90000"/>
              </a:lnSpc>
            </a:pPr>
            <a:r>
              <a:rPr lang="en-US" dirty="0">
                <a:latin typeface="Arial" charset="0"/>
              </a:rPr>
              <a:t>The term search engine is used loosely to refer to search engines and information portals</a:t>
            </a:r>
          </a:p>
          <a:p>
            <a:pPr lvl="1" eaLnBrk="1" hangingPunct="1">
              <a:lnSpc>
                <a:spcPct val="90000"/>
              </a:lnSpc>
            </a:pPr>
            <a:r>
              <a:rPr lang="en-US" b="1" dirty="0">
                <a:solidFill>
                  <a:schemeClr val="accent1"/>
                </a:solidFill>
                <a:latin typeface="Arial" charset="0"/>
                <a:cs typeface="Times New Roman" charset="0"/>
              </a:rPr>
              <a:t>Search engine </a:t>
            </a:r>
            <a:r>
              <a:rPr lang="en-US" dirty="0">
                <a:latin typeface="Arial" charset="0"/>
              </a:rPr>
              <a:t>–</a:t>
            </a:r>
            <a:r>
              <a:rPr lang="en-US" dirty="0">
                <a:latin typeface="Arial" charset="0"/>
                <a:cs typeface="Times New Roman" charset="0"/>
              </a:rPr>
              <a:t> uses a robot or spider program to browse the Web following hyperlinks, and index the content that it finds</a:t>
            </a:r>
            <a:r>
              <a:rPr lang="en-US" dirty="0">
                <a:latin typeface="Arial" charset="0"/>
              </a:rPr>
              <a:t> </a:t>
            </a:r>
          </a:p>
          <a:p>
            <a:pPr lvl="1" eaLnBrk="1" hangingPunct="1">
              <a:lnSpc>
                <a:spcPct val="90000"/>
              </a:lnSpc>
            </a:pPr>
            <a:r>
              <a:rPr lang="en-US" b="1" dirty="0">
                <a:solidFill>
                  <a:schemeClr val="accent1"/>
                </a:solidFill>
                <a:latin typeface="Arial" charset="0"/>
              </a:rPr>
              <a:t>Information portal </a:t>
            </a:r>
            <a:r>
              <a:rPr lang="en-US" dirty="0">
                <a:latin typeface="Arial" charset="0"/>
              </a:rPr>
              <a:t>– only </a:t>
            </a:r>
            <a:r>
              <a:rPr lang="en-US" dirty="0">
                <a:latin typeface="Arial" charset="0"/>
                <a:cs typeface="Times New Roman" charset="0"/>
              </a:rPr>
              <a:t>finds Web sites based on manual submissions</a:t>
            </a:r>
            <a:r>
              <a:rPr lang="en-US" dirty="0">
                <a:latin typeface="Arial" charset="0"/>
              </a:rPr>
              <a:t> </a:t>
            </a:r>
          </a:p>
          <a:p>
            <a:pPr eaLnBrk="1" hangingPunct="1">
              <a:lnSpc>
                <a:spcPct val="90000"/>
              </a:lnSpc>
            </a:pPr>
            <a:r>
              <a:rPr lang="en-US" dirty="0">
                <a:latin typeface="Arial" charset="0"/>
              </a:rPr>
              <a:t>Information portals are more </a:t>
            </a:r>
            <a:r>
              <a:rPr lang="en-US" dirty="0">
                <a:latin typeface="Arial" charset="0"/>
                <a:cs typeface="Times New Roman" charset="0"/>
              </a:rPr>
              <a:t>likely to contain high-quality content matches to any given query</a:t>
            </a:r>
            <a:r>
              <a:rPr lang="en-US" dirty="0">
                <a:latin typeface="Arial" charset="0"/>
              </a:rPr>
              <a:t> </a:t>
            </a:r>
          </a:p>
        </p:txBody>
      </p:sp>
    </p:spTree>
    <p:extLst>
      <p:ext uri="{BB962C8B-B14F-4D97-AF65-F5344CB8AC3E}">
        <p14:creationId xmlns:p14="http://schemas.microsoft.com/office/powerpoint/2010/main" val="4099125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Search Engines vs.</a:t>
            </a:r>
            <a:br>
              <a:rPr lang="en-US" dirty="0" smtClean="0">
                <a:latin typeface="Arial" charset="0"/>
              </a:rPr>
            </a:br>
            <a:r>
              <a:rPr lang="en-US" dirty="0" smtClean="0">
                <a:latin typeface="Arial" charset="0"/>
              </a:rPr>
              <a:t>Information Portals</a:t>
            </a:r>
            <a:endParaRPr lang="en-US" dirty="0"/>
          </a:p>
        </p:txBody>
      </p:sp>
      <p:sp>
        <p:nvSpPr>
          <p:cNvPr id="3" name="Text Placeholder 2"/>
          <p:cNvSpPr>
            <a:spLocks noGrp="1"/>
          </p:cNvSpPr>
          <p:nvPr>
            <p:ph type="body" idx="1"/>
          </p:nvPr>
        </p:nvSpPr>
        <p:spPr/>
        <p:txBody>
          <a:bodyPr/>
          <a:lstStyle/>
          <a:p>
            <a:r>
              <a:rPr lang="en-US" dirty="0" smtClean="0"/>
              <a:t>Yahoo-Information Portal</a:t>
            </a:r>
            <a:endParaRPr lang="en-US" dirty="0"/>
          </a:p>
        </p:txBody>
      </p:sp>
      <p:sp>
        <p:nvSpPr>
          <p:cNvPr id="5" name="Text Placeholder 4"/>
          <p:cNvSpPr>
            <a:spLocks noGrp="1"/>
          </p:cNvSpPr>
          <p:nvPr>
            <p:ph type="body" sz="quarter" idx="3"/>
          </p:nvPr>
        </p:nvSpPr>
        <p:spPr/>
        <p:txBody>
          <a:bodyPr/>
          <a:lstStyle/>
          <a:p>
            <a:pPr algn="ctr"/>
            <a:r>
              <a:rPr lang="en-US" dirty="0" smtClean="0"/>
              <a:t>Google-Search Engine</a:t>
            </a:r>
            <a:endParaRPr lang="en-US" dirty="0"/>
          </a:p>
        </p:txBody>
      </p:sp>
      <p:pic>
        <p:nvPicPr>
          <p:cNvPr id="11" name="Picture 10" descr="Screen Shot 2014-11-30 at 2.55.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4" y="2617179"/>
            <a:ext cx="4187825" cy="2716823"/>
          </a:xfrm>
          <a:prstGeom prst="rect">
            <a:avLst/>
          </a:prstGeom>
        </p:spPr>
      </p:pic>
      <p:pic>
        <p:nvPicPr>
          <p:cNvPr id="12" name="Picture 11" descr="Screen Shot 2014-11-30 at 2.55.37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871" y="2617178"/>
            <a:ext cx="4006207" cy="2501899"/>
          </a:xfrm>
          <a:prstGeom prst="rect">
            <a:avLst/>
          </a:prstGeom>
        </p:spPr>
      </p:pic>
      <p:sp>
        <p:nvSpPr>
          <p:cNvPr id="13" name="TextBox 12"/>
          <p:cNvSpPr txBox="1"/>
          <p:nvPr/>
        </p:nvSpPr>
        <p:spPr>
          <a:xfrm>
            <a:off x="1981200" y="5627078"/>
            <a:ext cx="3606800" cy="646331"/>
          </a:xfrm>
          <a:prstGeom prst="rect">
            <a:avLst/>
          </a:prstGeom>
          <a:noFill/>
        </p:spPr>
        <p:txBody>
          <a:bodyPr wrap="square" rtlCol="0">
            <a:spAutoFit/>
          </a:bodyPr>
          <a:lstStyle/>
          <a:p>
            <a:r>
              <a:rPr lang="en-US" dirty="0"/>
              <a:t>Information organized like the a directory.</a:t>
            </a:r>
            <a:endParaRPr lang="en-US" dirty="0"/>
          </a:p>
        </p:txBody>
      </p:sp>
      <p:sp>
        <p:nvSpPr>
          <p:cNvPr id="14" name="TextBox 13"/>
          <p:cNvSpPr txBox="1"/>
          <p:nvPr/>
        </p:nvSpPr>
        <p:spPr>
          <a:xfrm>
            <a:off x="6846277" y="5456312"/>
            <a:ext cx="3606800" cy="646331"/>
          </a:xfrm>
          <a:prstGeom prst="rect">
            <a:avLst/>
          </a:prstGeom>
          <a:noFill/>
        </p:spPr>
        <p:txBody>
          <a:bodyPr wrap="square" rtlCol="0">
            <a:spAutoFit/>
          </a:bodyPr>
          <a:lstStyle/>
          <a:p>
            <a:r>
              <a:rPr lang="en-US" dirty="0"/>
              <a:t>Google only allows users to conduct searches</a:t>
            </a:r>
            <a:endParaRPr lang="en-US" dirty="0"/>
          </a:p>
        </p:txBody>
      </p:sp>
    </p:spTree>
    <p:extLst>
      <p:ext uri="{BB962C8B-B14F-4D97-AF65-F5344CB8AC3E}">
        <p14:creationId xmlns:p14="http://schemas.microsoft.com/office/powerpoint/2010/main" val="9442747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133600" y="325438"/>
            <a:ext cx="8001000" cy="1198562"/>
          </a:xfrm>
        </p:spPr>
        <p:txBody>
          <a:bodyPr>
            <a:normAutofit/>
          </a:bodyPr>
          <a:lstStyle/>
          <a:p>
            <a:pPr eaLnBrk="1" hangingPunct="1"/>
            <a:r>
              <a:rPr lang="en-US">
                <a:latin typeface="Arial" charset="0"/>
              </a:rPr>
              <a:t>Types of Web Searches</a:t>
            </a:r>
          </a:p>
        </p:txBody>
      </p:sp>
      <p:sp>
        <p:nvSpPr>
          <p:cNvPr id="104451" name="Rectangle 3"/>
          <p:cNvSpPr>
            <a:spLocks noGrp="1" noChangeArrowheads="1"/>
          </p:cNvSpPr>
          <p:nvPr>
            <p:ph idx="1"/>
          </p:nvPr>
        </p:nvSpPr>
        <p:spPr>
          <a:xfrm>
            <a:off x="1691809" y="1943422"/>
            <a:ext cx="5009103" cy="4749428"/>
          </a:xfrm>
        </p:spPr>
        <p:txBody>
          <a:bodyPr>
            <a:normAutofit/>
          </a:bodyPr>
          <a:lstStyle/>
          <a:p>
            <a:pPr eaLnBrk="1" hangingPunct="1"/>
            <a:r>
              <a:rPr lang="en-US" dirty="0" smtClean="0">
                <a:latin typeface="Arial" charset="0"/>
                <a:cs typeface="Times New Roman" charset="0"/>
              </a:rPr>
              <a:t>You can perform two types of searches with search engines:</a:t>
            </a:r>
          </a:p>
          <a:p>
            <a:pPr lvl="1"/>
            <a:r>
              <a:rPr lang="en-US" b="1" dirty="0" smtClean="0">
                <a:latin typeface="Arial" charset="0"/>
                <a:cs typeface="Times New Roman" charset="0"/>
              </a:rPr>
              <a:t>Directory </a:t>
            </a:r>
            <a:r>
              <a:rPr lang="en-US" b="1" dirty="0">
                <a:latin typeface="Arial" charset="0"/>
                <a:cs typeface="Times New Roman" charset="0"/>
              </a:rPr>
              <a:t>search </a:t>
            </a:r>
            <a:r>
              <a:rPr lang="en-US" dirty="0">
                <a:latin typeface="Arial" charset="0"/>
              </a:rPr>
              <a:t>– search engine displays a list of categories and subcategories that you can browse to find information </a:t>
            </a:r>
            <a:endParaRPr lang="en-US" dirty="0" smtClean="0">
              <a:latin typeface="Arial" charset="0"/>
            </a:endParaRPr>
          </a:p>
          <a:p>
            <a:pPr lvl="2"/>
            <a:r>
              <a:rPr lang="en-US" dirty="0" smtClean="0">
                <a:latin typeface="Arial" charset="0"/>
              </a:rPr>
              <a:t>Static index/site map</a:t>
            </a:r>
            <a:endParaRPr lang="en-US" dirty="0">
              <a:latin typeface="Arial" charset="0"/>
            </a:endParaRPr>
          </a:p>
          <a:p>
            <a:pPr lvl="1"/>
            <a:r>
              <a:rPr lang="en-US" b="1" dirty="0">
                <a:latin typeface="Arial" charset="0"/>
              </a:rPr>
              <a:t>Keyword search </a:t>
            </a:r>
            <a:r>
              <a:rPr lang="en-US" dirty="0">
                <a:latin typeface="Arial" charset="0"/>
              </a:rPr>
              <a:t>– you</a:t>
            </a:r>
            <a:r>
              <a:rPr lang="en-US" dirty="0">
                <a:latin typeface="Arial" charset="0"/>
                <a:cs typeface="Times New Roman" charset="0"/>
              </a:rPr>
              <a:t> enter keywords in a search engine to query an index</a:t>
            </a:r>
            <a:r>
              <a:rPr lang="en-US" dirty="0">
                <a:latin typeface="Arial" charset="0"/>
              </a:rPr>
              <a:t> </a:t>
            </a:r>
            <a:endParaRPr lang="en-US" dirty="0" smtClean="0">
              <a:latin typeface="Arial" charset="0"/>
            </a:endParaRPr>
          </a:p>
          <a:p>
            <a:pPr lvl="2"/>
            <a:r>
              <a:rPr lang="en-US" dirty="0" smtClean="0">
                <a:latin typeface="Arial" charset="0"/>
              </a:rPr>
              <a:t>Keyword index</a:t>
            </a:r>
          </a:p>
          <a:p>
            <a:pPr lvl="2"/>
            <a:r>
              <a:rPr lang="en-US" dirty="0" smtClean="0">
                <a:latin typeface="Arial" charset="0"/>
              </a:rPr>
              <a:t>Full-text index</a:t>
            </a:r>
            <a:endParaRPr lang="en-US" dirty="0">
              <a:latin typeface="Arial" charset="0"/>
            </a:endParaRPr>
          </a:p>
        </p:txBody>
      </p:sp>
      <p:pic>
        <p:nvPicPr>
          <p:cNvPr id="4" name="Picture 3" descr="search_engine_optimiz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912" y="1943423"/>
            <a:ext cx="3967089" cy="4263003"/>
          </a:xfrm>
          <a:prstGeom prst="rect">
            <a:avLst/>
          </a:prstGeom>
        </p:spPr>
      </p:pic>
    </p:spTree>
    <p:extLst>
      <p:ext uri="{BB962C8B-B14F-4D97-AF65-F5344CB8AC3E}">
        <p14:creationId xmlns:p14="http://schemas.microsoft.com/office/powerpoint/2010/main" val="2819114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2-07 at 12.27.22 AM.png"/>
          <p:cNvPicPr>
            <a:picLocks noChangeAspect="1"/>
          </p:cNvPicPr>
          <p:nvPr/>
        </p:nvPicPr>
        <p:blipFill rotWithShape="1">
          <a:blip r:embed="rId3">
            <a:extLst>
              <a:ext uri="{28A0092B-C50C-407E-A947-70E740481C1C}">
                <a14:useLocalDpi xmlns:a14="http://schemas.microsoft.com/office/drawing/2010/main" val="0"/>
              </a:ext>
            </a:extLst>
          </a:blip>
          <a:srcRect l="5627" r="7869"/>
          <a:stretch/>
        </p:blipFill>
        <p:spPr>
          <a:xfrm>
            <a:off x="1524000" y="1993301"/>
            <a:ext cx="9144000" cy="4912924"/>
          </a:xfrm>
          <a:prstGeom prst="rect">
            <a:avLst/>
          </a:prstGeom>
        </p:spPr>
      </p:pic>
      <p:pic>
        <p:nvPicPr>
          <p:cNvPr id="3" name="Picture 2" descr="search-engi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830" y="1"/>
            <a:ext cx="3983171" cy="1993301"/>
          </a:xfrm>
          <a:prstGeom prst="rect">
            <a:avLst/>
          </a:prstGeom>
        </p:spPr>
      </p:pic>
    </p:spTree>
    <p:extLst>
      <p:ext uri="{BB962C8B-B14F-4D97-AF65-F5344CB8AC3E}">
        <p14:creationId xmlns:p14="http://schemas.microsoft.com/office/powerpoint/2010/main" val="1365627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4-11-30 at 3.05.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101"/>
            <a:ext cx="9144000" cy="6758609"/>
          </a:xfrm>
          <a:prstGeom prst="rect">
            <a:avLst/>
          </a:prstGeom>
        </p:spPr>
      </p:pic>
    </p:spTree>
    <p:extLst>
      <p:ext uri="{BB962C8B-B14F-4D97-AF65-F5344CB8AC3E}">
        <p14:creationId xmlns:p14="http://schemas.microsoft.com/office/powerpoint/2010/main" val="239031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329520" y="325438"/>
            <a:ext cx="5805080" cy="1198562"/>
          </a:xfrm>
        </p:spPr>
        <p:txBody>
          <a:bodyPr>
            <a:normAutofit/>
          </a:bodyPr>
          <a:lstStyle/>
          <a:p>
            <a:pPr eaLnBrk="1" hangingPunct="1"/>
            <a:r>
              <a:rPr lang="en-US" dirty="0">
                <a:latin typeface="Arial" charset="0"/>
              </a:rPr>
              <a:t>Basic Web Searching Techniques</a:t>
            </a:r>
          </a:p>
        </p:txBody>
      </p:sp>
      <p:sp>
        <p:nvSpPr>
          <p:cNvPr id="105475" name="Rectangle 3"/>
          <p:cNvSpPr>
            <a:spLocks noGrp="1" noChangeArrowheads="1"/>
          </p:cNvSpPr>
          <p:nvPr>
            <p:ph idx="1"/>
          </p:nvPr>
        </p:nvSpPr>
        <p:spPr>
          <a:xfrm>
            <a:off x="2727649" y="2119316"/>
            <a:ext cx="8229600" cy="4525963"/>
          </a:xfrm>
        </p:spPr>
        <p:txBody>
          <a:bodyPr>
            <a:normAutofit/>
          </a:bodyPr>
          <a:lstStyle/>
          <a:p>
            <a:pPr eaLnBrk="1" hangingPunct="1"/>
            <a:r>
              <a:rPr lang="en-US" dirty="0">
                <a:latin typeface="Arial" charset="0"/>
              </a:rPr>
              <a:t>Click hyperlinks in an information portal to access categories and subcategories to reach the desired information (e.g., Yahoo!)</a:t>
            </a:r>
          </a:p>
          <a:p>
            <a:pPr eaLnBrk="1" hangingPunct="1"/>
            <a:r>
              <a:rPr lang="en-US" dirty="0">
                <a:latin typeface="Arial" charset="0"/>
              </a:rPr>
              <a:t>Enter a </a:t>
            </a:r>
            <a:r>
              <a:rPr lang="en-US" u="sng" dirty="0">
                <a:latin typeface="Arial" charset="0"/>
              </a:rPr>
              <a:t>single</a:t>
            </a:r>
            <a:r>
              <a:rPr lang="en-US" dirty="0">
                <a:latin typeface="Arial" charset="0"/>
              </a:rPr>
              <a:t> keyword to find Web pages containing the keyword</a:t>
            </a:r>
          </a:p>
          <a:p>
            <a:pPr eaLnBrk="1" hangingPunct="1"/>
            <a:r>
              <a:rPr lang="en-US" dirty="0">
                <a:latin typeface="Arial" charset="0"/>
              </a:rPr>
              <a:t>Enter </a:t>
            </a:r>
            <a:r>
              <a:rPr lang="en-US" u="sng" dirty="0">
                <a:latin typeface="Arial" charset="0"/>
              </a:rPr>
              <a:t>multiple</a:t>
            </a:r>
            <a:r>
              <a:rPr lang="en-US" dirty="0">
                <a:latin typeface="Arial" charset="0"/>
              </a:rPr>
              <a:t> keywords to find Web pages containing all keywords</a:t>
            </a:r>
          </a:p>
          <a:p>
            <a:pPr eaLnBrk="1" hangingPunct="1"/>
            <a:r>
              <a:rPr lang="en-US" dirty="0">
                <a:latin typeface="Arial" charset="0"/>
              </a:rPr>
              <a:t>Enter </a:t>
            </a:r>
            <a:r>
              <a:rPr lang="en-US" u="sng" dirty="0">
                <a:latin typeface="Arial" charset="0"/>
              </a:rPr>
              <a:t>multiple</a:t>
            </a:r>
            <a:r>
              <a:rPr lang="en-US" dirty="0">
                <a:latin typeface="Arial" charset="0"/>
              </a:rPr>
              <a:t> keywords </a:t>
            </a:r>
            <a:r>
              <a:rPr lang="en-US" u="sng" dirty="0">
                <a:latin typeface="Arial" charset="0"/>
              </a:rPr>
              <a:t>within quotation marks </a:t>
            </a:r>
            <a:r>
              <a:rPr lang="en-US" dirty="0">
                <a:latin typeface="Arial" charset="0"/>
              </a:rPr>
              <a:t>to find Web pages in which the keywords must appear together in order </a:t>
            </a:r>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207" y="291740"/>
            <a:ext cx="2600312" cy="1687616"/>
          </a:xfrm>
          <a:prstGeom prst="rect">
            <a:avLst/>
          </a:prstGeom>
        </p:spPr>
      </p:pic>
    </p:spTree>
    <p:extLst>
      <p:ext uri="{BB962C8B-B14F-4D97-AF65-F5344CB8AC3E}">
        <p14:creationId xmlns:p14="http://schemas.microsoft.com/office/powerpoint/2010/main" val="514482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3600" y="325438"/>
            <a:ext cx="8001000" cy="1198562"/>
          </a:xfrm>
        </p:spPr>
        <p:txBody>
          <a:bodyPr/>
          <a:lstStyle/>
          <a:p>
            <a:pPr eaLnBrk="1" hangingPunct="1"/>
            <a:r>
              <a:rPr lang="en-US" dirty="0"/>
              <a:t>Creating a R</a:t>
            </a:r>
            <a:r>
              <a:rPr lang="en-US" dirty="0">
                <a:cs typeface="Arial" charset="0"/>
              </a:rPr>
              <a:t>é</a:t>
            </a:r>
            <a:r>
              <a:rPr lang="en-US" dirty="0"/>
              <a:t>sum</a:t>
            </a:r>
            <a:r>
              <a:rPr lang="en-US" dirty="0">
                <a:cs typeface="Arial" charset="0"/>
              </a:rPr>
              <a:t>é</a:t>
            </a:r>
            <a:r>
              <a:rPr lang="en-US" dirty="0"/>
              <a:t> </a:t>
            </a:r>
            <a:r>
              <a:rPr lang="en-US" sz="1800" dirty="0"/>
              <a:t>(</a:t>
            </a:r>
            <a:r>
              <a:rPr lang="en-US" sz="1800" dirty="0" err="1"/>
              <a:t>cont</a:t>
            </a:r>
            <a:r>
              <a:rPr lang="ja-JP" altLang="en-US" sz="1800" dirty="0"/>
              <a:t>’</a:t>
            </a:r>
            <a:r>
              <a:rPr lang="en-US" sz="1800" dirty="0"/>
              <a:t>d)</a:t>
            </a:r>
          </a:p>
        </p:txBody>
      </p:sp>
      <p:sp>
        <p:nvSpPr>
          <p:cNvPr id="12291" name="Rectangle 3"/>
          <p:cNvSpPr>
            <a:spLocks noGrp="1" noChangeArrowheads="1"/>
          </p:cNvSpPr>
          <p:nvPr>
            <p:ph idx="1"/>
          </p:nvPr>
        </p:nvSpPr>
        <p:spPr>
          <a:xfrm>
            <a:off x="2209800" y="1676400"/>
            <a:ext cx="7924800" cy="4114800"/>
          </a:xfrm>
        </p:spPr>
        <p:txBody>
          <a:bodyPr>
            <a:normAutofit/>
          </a:bodyPr>
          <a:lstStyle/>
          <a:p>
            <a:r>
              <a:rPr lang="en-US" b="1" dirty="0">
                <a:latin typeface="+mj-lt"/>
              </a:rPr>
              <a:t>PDF </a:t>
            </a:r>
            <a:r>
              <a:rPr lang="en-US" b="1" dirty="0" smtClean="0">
                <a:latin typeface="+mj-lt"/>
              </a:rPr>
              <a:t>(Portable </a:t>
            </a:r>
            <a:r>
              <a:rPr lang="en-US" b="1" dirty="0">
                <a:latin typeface="+mj-lt"/>
              </a:rPr>
              <a:t>Document </a:t>
            </a:r>
            <a:r>
              <a:rPr lang="en-US" b="1" dirty="0" smtClean="0">
                <a:latin typeface="+mj-lt"/>
              </a:rPr>
              <a:t>Format) r</a:t>
            </a:r>
            <a:r>
              <a:rPr lang="en-US" b="1" dirty="0" smtClean="0">
                <a:latin typeface="+mj-lt"/>
                <a:cs typeface="Arial" charset="0"/>
              </a:rPr>
              <a:t>é</a:t>
            </a:r>
            <a:r>
              <a:rPr lang="en-US" b="1" dirty="0" smtClean="0">
                <a:latin typeface="+mj-lt"/>
              </a:rPr>
              <a:t>sum</a:t>
            </a:r>
            <a:r>
              <a:rPr lang="en-US" b="1" dirty="0" smtClean="0">
                <a:latin typeface="+mj-lt"/>
                <a:cs typeface="Arial" charset="0"/>
              </a:rPr>
              <a:t>é</a:t>
            </a:r>
            <a:r>
              <a:rPr lang="en-US" b="1" dirty="0" smtClean="0">
                <a:latin typeface="+mj-lt"/>
              </a:rPr>
              <a:t>s</a:t>
            </a:r>
            <a:r>
              <a:rPr lang="en-US" b="1" dirty="0">
                <a:latin typeface="+mj-lt"/>
              </a:rPr>
              <a:t>:</a:t>
            </a:r>
          </a:p>
          <a:p>
            <a:pPr lvl="1" eaLnBrk="1" hangingPunct="1"/>
            <a:r>
              <a:rPr lang="en-US" dirty="0">
                <a:latin typeface="+mj-lt"/>
                <a:cs typeface="Times New Roman" charset="0"/>
              </a:rPr>
              <a:t>Compatible across all computer platforms</a:t>
            </a:r>
            <a:r>
              <a:rPr lang="en-US" dirty="0">
                <a:latin typeface="+mj-lt"/>
              </a:rPr>
              <a:t> </a:t>
            </a:r>
          </a:p>
          <a:p>
            <a:pPr lvl="1" eaLnBrk="1" hangingPunct="1"/>
            <a:r>
              <a:rPr lang="en-US" dirty="0">
                <a:latin typeface="+mj-lt"/>
              </a:rPr>
              <a:t>Not </a:t>
            </a:r>
            <a:r>
              <a:rPr lang="en-US" dirty="0">
                <a:latin typeface="+mj-lt"/>
                <a:cs typeface="Times New Roman" charset="0"/>
              </a:rPr>
              <a:t>vulnerable to viruses</a:t>
            </a:r>
            <a:r>
              <a:rPr lang="en-US" dirty="0">
                <a:latin typeface="+mj-lt"/>
              </a:rPr>
              <a:t> </a:t>
            </a:r>
          </a:p>
          <a:p>
            <a:pPr lvl="1" eaLnBrk="1" hangingPunct="1"/>
            <a:r>
              <a:rPr lang="en-US" dirty="0">
                <a:latin typeface="+mj-lt"/>
                <a:cs typeface="Times New Roman" charset="0"/>
              </a:rPr>
              <a:t>Need PDF software</a:t>
            </a:r>
            <a:endParaRPr lang="en-US" dirty="0">
              <a:latin typeface="+mj-lt"/>
            </a:endParaRPr>
          </a:p>
          <a:p>
            <a:pPr eaLnBrk="1" hangingPunct="1"/>
            <a:r>
              <a:rPr lang="en-US" b="1" dirty="0">
                <a:latin typeface="+mj-lt"/>
              </a:rPr>
              <a:t>HTML r</a:t>
            </a:r>
            <a:r>
              <a:rPr lang="en-US" b="1" dirty="0">
                <a:latin typeface="+mj-lt"/>
                <a:cs typeface="Arial" charset="0"/>
              </a:rPr>
              <a:t>é</a:t>
            </a:r>
            <a:r>
              <a:rPr lang="en-US" b="1" dirty="0">
                <a:latin typeface="+mj-lt"/>
              </a:rPr>
              <a:t>sum</a:t>
            </a:r>
            <a:r>
              <a:rPr lang="en-US" b="1" dirty="0">
                <a:latin typeface="+mj-lt"/>
                <a:cs typeface="Arial" charset="0"/>
              </a:rPr>
              <a:t>é</a:t>
            </a:r>
            <a:r>
              <a:rPr lang="en-US" b="1" dirty="0">
                <a:latin typeface="+mj-lt"/>
              </a:rPr>
              <a:t>s:</a:t>
            </a:r>
          </a:p>
          <a:p>
            <a:pPr lvl="1" eaLnBrk="1" hangingPunct="1"/>
            <a:r>
              <a:rPr lang="en-US" dirty="0">
                <a:latin typeface="+mj-lt"/>
              </a:rPr>
              <a:t>Posted as Web pages or sent as HTML-based </a:t>
            </a:r>
            <a:br>
              <a:rPr lang="en-US" dirty="0">
                <a:latin typeface="+mj-lt"/>
              </a:rPr>
            </a:br>
            <a:r>
              <a:rPr lang="en-US" dirty="0">
                <a:latin typeface="+mj-lt"/>
              </a:rPr>
              <a:t>e-mail messages</a:t>
            </a:r>
          </a:p>
          <a:p>
            <a:pPr lvl="1" eaLnBrk="1" hangingPunct="1"/>
            <a:r>
              <a:rPr lang="en-US" dirty="0">
                <a:latin typeface="+mj-lt"/>
                <a:cs typeface="Times New Roman" charset="0"/>
              </a:rPr>
              <a:t>Retain the formatting characteristics of a </a:t>
            </a:r>
            <a:br>
              <a:rPr lang="en-US" dirty="0">
                <a:latin typeface="+mj-lt"/>
                <a:cs typeface="Times New Roman" charset="0"/>
              </a:rPr>
            </a:br>
            <a:r>
              <a:rPr lang="en-US" dirty="0">
                <a:latin typeface="+mj-lt"/>
                <a:cs typeface="Times New Roman" charset="0"/>
              </a:rPr>
              <a:t>word-processing file</a:t>
            </a:r>
            <a:r>
              <a:rPr lang="en-US" dirty="0">
                <a:latin typeface="+mj-lt"/>
              </a:rPr>
              <a:t> </a:t>
            </a:r>
          </a:p>
        </p:txBody>
      </p:sp>
    </p:spTree>
    <p:extLst>
      <p:ext uri="{BB962C8B-B14F-4D97-AF65-F5344CB8AC3E}">
        <p14:creationId xmlns:p14="http://schemas.microsoft.com/office/powerpoint/2010/main" val="2234056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133600" y="-28051"/>
            <a:ext cx="8001000" cy="1198562"/>
          </a:xfrm>
        </p:spPr>
        <p:txBody>
          <a:bodyPr>
            <a:normAutofit/>
          </a:bodyPr>
          <a:lstStyle/>
          <a:p>
            <a:pPr eaLnBrk="1" hangingPunct="1"/>
            <a:r>
              <a:rPr lang="en-US" dirty="0">
                <a:latin typeface="Arial" charset="0"/>
              </a:rPr>
              <a:t>Popular Search Engines</a:t>
            </a:r>
          </a:p>
        </p:txBody>
      </p:sp>
      <p:sp>
        <p:nvSpPr>
          <p:cNvPr id="106499" name="Rectangle 3"/>
          <p:cNvSpPr>
            <a:spLocks noGrp="1" noChangeArrowheads="1"/>
          </p:cNvSpPr>
          <p:nvPr>
            <p:ph idx="1"/>
          </p:nvPr>
        </p:nvSpPr>
        <p:spPr>
          <a:xfrm>
            <a:off x="1848356" y="2222736"/>
            <a:ext cx="8229600" cy="5257800"/>
          </a:xfrm>
        </p:spPr>
        <p:txBody>
          <a:bodyPr>
            <a:normAutofit/>
          </a:bodyPr>
          <a:lstStyle/>
          <a:p>
            <a:pPr eaLnBrk="1" hangingPunct="1"/>
            <a:r>
              <a:rPr lang="en-US" b="1" dirty="0">
                <a:latin typeface="Arial" charset="0"/>
              </a:rPr>
              <a:t>Yahoo! </a:t>
            </a:r>
          </a:p>
          <a:p>
            <a:pPr lvl="1" eaLnBrk="1" hangingPunct="1"/>
            <a:r>
              <a:rPr lang="en-US" dirty="0">
                <a:latin typeface="Arial" charset="0"/>
              </a:rPr>
              <a:t>One of the oldest and most basic information portals</a:t>
            </a:r>
          </a:p>
          <a:p>
            <a:pPr lvl="1" eaLnBrk="1" hangingPunct="1"/>
            <a:r>
              <a:rPr lang="en-US" dirty="0">
                <a:latin typeface="Arial" charset="0"/>
              </a:rPr>
              <a:t>Yahoo </a:t>
            </a:r>
            <a:r>
              <a:rPr lang="en-US" dirty="0">
                <a:latin typeface="Arial" charset="0"/>
                <a:cs typeface="Times New Roman" charset="0"/>
              </a:rPr>
              <a:t>was not intended to be a search engine; it was intended to provide multiple links relating to each topic</a:t>
            </a:r>
            <a:r>
              <a:rPr lang="en-US" dirty="0">
                <a:latin typeface="Arial" charset="0"/>
              </a:rPr>
              <a:t> </a:t>
            </a:r>
            <a:endParaRPr lang="en-US" dirty="0" smtClean="0">
              <a:latin typeface="Arial" charset="0"/>
            </a:endParaRPr>
          </a:p>
          <a:p>
            <a:pPr marL="457200" lvl="1" indent="0">
              <a:buNone/>
            </a:pPr>
            <a:endParaRPr lang="en-US" dirty="0">
              <a:latin typeface="Arial" charset="0"/>
            </a:endParaRPr>
          </a:p>
          <a:p>
            <a:pPr eaLnBrk="1" hangingPunct="1"/>
            <a:r>
              <a:rPr lang="en-US" b="1" dirty="0">
                <a:latin typeface="Arial" charset="0"/>
              </a:rPr>
              <a:t>Google</a:t>
            </a:r>
          </a:p>
          <a:p>
            <a:pPr lvl="1" eaLnBrk="1" hangingPunct="1"/>
            <a:r>
              <a:rPr lang="en-US" dirty="0">
                <a:latin typeface="Arial" charset="0"/>
              </a:rPr>
              <a:t>Ranks relevance of a site based on keywords entered by the user</a:t>
            </a:r>
          </a:p>
          <a:p>
            <a:pPr lvl="1" eaLnBrk="1" hangingPunct="1"/>
            <a:r>
              <a:rPr lang="en-US" dirty="0">
                <a:latin typeface="Arial" charset="0"/>
                <a:cs typeface="Times New Roman" charset="0"/>
              </a:rPr>
              <a:t>Also determines relevance based upon how many hyperlinks are made to a site</a:t>
            </a:r>
            <a:r>
              <a:rPr lang="en-US" dirty="0">
                <a:latin typeface="Arial" charset="0"/>
              </a:rPr>
              <a:t> </a:t>
            </a:r>
          </a:p>
        </p:txBody>
      </p:sp>
      <p:pic>
        <p:nvPicPr>
          <p:cNvPr id="2" name="Picture 1" descr="yahoo-messenger-logo-png-i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037" y="1793047"/>
            <a:ext cx="1404321" cy="859378"/>
          </a:xfrm>
          <a:prstGeom prst="rect">
            <a:avLst/>
          </a:prstGeom>
        </p:spPr>
      </p:pic>
      <p:pic>
        <p:nvPicPr>
          <p:cNvPr id="3" name="Picture 2" descr="new-google-logo-knockof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1681" y="3844659"/>
            <a:ext cx="2204738" cy="857398"/>
          </a:xfrm>
          <a:prstGeom prst="rect">
            <a:avLst/>
          </a:prstGeom>
        </p:spPr>
      </p:pic>
    </p:spTree>
    <p:extLst>
      <p:ext uri="{BB962C8B-B14F-4D97-AF65-F5344CB8AC3E}">
        <p14:creationId xmlns:p14="http://schemas.microsoft.com/office/powerpoint/2010/main" val="3992609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133600" y="325438"/>
            <a:ext cx="8001000" cy="1198562"/>
          </a:xfrm>
        </p:spPr>
        <p:txBody>
          <a:bodyPr>
            <a:normAutofit/>
          </a:bodyPr>
          <a:lstStyle/>
          <a:p>
            <a:pPr eaLnBrk="1" hangingPunct="1"/>
            <a:r>
              <a:rPr lang="en-US">
                <a:latin typeface="Arial" charset="0"/>
              </a:rPr>
              <a:t>Popular Search Engines </a:t>
            </a:r>
            <a:r>
              <a:rPr lang="en-US" sz="1800">
                <a:latin typeface="Arial" charset="0"/>
              </a:rPr>
              <a:t>(cont</a:t>
            </a:r>
            <a:r>
              <a:rPr lang="ja-JP" altLang="en-US" sz="1800">
                <a:latin typeface="Arial" charset="0"/>
              </a:rPr>
              <a:t>’</a:t>
            </a:r>
            <a:r>
              <a:rPr lang="en-US" sz="1800">
                <a:latin typeface="Arial" charset="0"/>
              </a:rPr>
              <a:t>d)</a:t>
            </a:r>
          </a:p>
        </p:txBody>
      </p:sp>
      <p:sp>
        <p:nvSpPr>
          <p:cNvPr id="107523" name="Rectangle 3"/>
          <p:cNvSpPr>
            <a:spLocks noGrp="1" noChangeArrowheads="1"/>
          </p:cNvSpPr>
          <p:nvPr>
            <p:ph idx="1"/>
          </p:nvPr>
        </p:nvSpPr>
        <p:spPr>
          <a:xfrm>
            <a:off x="2133600" y="1848010"/>
            <a:ext cx="7696200" cy="5004456"/>
          </a:xfrm>
        </p:spPr>
        <p:txBody>
          <a:bodyPr>
            <a:normAutofit/>
          </a:bodyPr>
          <a:lstStyle/>
          <a:p>
            <a:pPr eaLnBrk="1" hangingPunct="1"/>
            <a:r>
              <a:rPr lang="en-US" sz="2400" b="1" dirty="0">
                <a:latin typeface="Arial" charset="0"/>
              </a:rPr>
              <a:t>Bing</a:t>
            </a:r>
          </a:p>
          <a:p>
            <a:pPr lvl="1" eaLnBrk="1" hangingPunct="1"/>
            <a:r>
              <a:rPr lang="en-US" dirty="0">
                <a:latin typeface="Arial" charset="0"/>
              </a:rPr>
              <a:t>Provides search suggestions as queries </a:t>
            </a:r>
          </a:p>
          <a:p>
            <a:pPr lvl="1" eaLnBrk="1" hangingPunct="1"/>
            <a:r>
              <a:rPr lang="en-US" dirty="0">
                <a:latin typeface="Arial" charset="0"/>
              </a:rPr>
              <a:t>Searches a user's social network (Facebook and Twitter) </a:t>
            </a:r>
            <a:endParaRPr lang="en-US" dirty="0">
              <a:latin typeface="Arial" charset="0"/>
            </a:endParaRPr>
          </a:p>
          <a:p>
            <a:pPr marL="457200" lvl="1" indent="0">
              <a:buNone/>
            </a:pPr>
            <a:endParaRPr lang="en-US" dirty="0">
              <a:latin typeface="Arial" charset="0"/>
            </a:endParaRPr>
          </a:p>
          <a:p>
            <a:pPr eaLnBrk="1" hangingPunct="1"/>
            <a:r>
              <a:rPr lang="en-US" sz="2400" b="1" dirty="0">
                <a:latin typeface="Arial" charset="0"/>
              </a:rPr>
              <a:t>Excite</a:t>
            </a:r>
          </a:p>
          <a:p>
            <a:pPr lvl="1" eaLnBrk="1" hangingPunct="1"/>
            <a:r>
              <a:rPr lang="en-US" dirty="0">
                <a:latin typeface="Arial" charset="0"/>
              </a:rPr>
              <a:t>Allows keyword searches </a:t>
            </a:r>
          </a:p>
          <a:p>
            <a:pPr lvl="1" eaLnBrk="1" hangingPunct="1"/>
            <a:r>
              <a:rPr lang="en-US" dirty="0">
                <a:latin typeface="Arial" charset="0"/>
              </a:rPr>
              <a:t>C</a:t>
            </a:r>
            <a:r>
              <a:rPr lang="en-US" dirty="0">
                <a:latin typeface="Arial" charset="0"/>
                <a:cs typeface="Times New Roman" charset="0"/>
              </a:rPr>
              <a:t>ontains cross-referencing fields for conceptual </a:t>
            </a:r>
            <a:r>
              <a:rPr lang="en-US" dirty="0">
                <a:latin typeface="Arial" charset="0"/>
                <a:cs typeface="Times New Roman" charset="0"/>
              </a:rPr>
              <a:t>searches</a:t>
            </a:r>
          </a:p>
          <a:p>
            <a:pPr marL="457200" lvl="1" indent="0">
              <a:buNone/>
            </a:pPr>
            <a:r>
              <a:rPr lang="en-US" dirty="0">
                <a:latin typeface="Arial" charset="0"/>
              </a:rPr>
              <a:t> </a:t>
            </a:r>
            <a:endParaRPr lang="en-US" dirty="0">
              <a:latin typeface="Arial" charset="0"/>
            </a:endParaRPr>
          </a:p>
          <a:p>
            <a:pPr eaLnBrk="1" hangingPunct="1"/>
            <a:r>
              <a:rPr lang="en-US" sz="2400" b="1" dirty="0">
                <a:latin typeface="Arial" charset="0"/>
              </a:rPr>
              <a:t>WebCrawler</a:t>
            </a:r>
          </a:p>
          <a:p>
            <a:pPr lvl="1" eaLnBrk="1" hangingPunct="1"/>
            <a:r>
              <a:rPr lang="en-US" dirty="0">
                <a:latin typeface="Arial" charset="0"/>
                <a:cs typeface="Times New Roman" charset="0"/>
              </a:rPr>
              <a:t>Fast, simple and reliable</a:t>
            </a:r>
            <a:r>
              <a:rPr lang="en-US" dirty="0">
                <a:latin typeface="Arial" charset="0"/>
              </a:rPr>
              <a:t> </a:t>
            </a:r>
          </a:p>
          <a:p>
            <a:pPr lvl="1" eaLnBrk="1" hangingPunct="1"/>
            <a:r>
              <a:rPr lang="en-US" dirty="0">
                <a:latin typeface="Arial" charset="0"/>
              </a:rPr>
              <a:t>Good for general searches</a:t>
            </a:r>
          </a:p>
          <a:p>
            <a:pPr lvl="1" eaLnBrk="1" hangingPunct="1"/>
            <a:endParaRPr lang="en-US" sz="2200" dirty="0">
              <a:latin typeface="Arial" charset="0"/>
            </a:endParaRPr>
          </a:p>
        </p:txBody>
      </p:sp>
      <p:pic>
        <p:nvPicPr>
          <p:cNvPr id="2" name="Picture 1" descr="bing.png.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147" y="2976827"/>
            <a:ext cx="1435797" cy="340705"/>
          </a:xfrm>
          <a:prstGeom prst="rect">
            <a:avLst/>
          </a:prstGeom>
        </p:spPr>
      </p:pic>
      <p:pic>
        <p:nvPicPr>
          <p:cNvPr id="3" name="Picture 2" descr="exc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666" y="4049005"/>
            <a:ext cx="3110381" cy="1907443"/>
          </a:xfrm>
          <a:prstGeom prst="rect">
            <a:avLst/>
          </a:prstGeom>
        </p:spPr>
      </p:pic>
      <p:pic>
        <p:nvPicPr>
          <p:cNvPr id="4" name="Picture 3" descr="webcrawle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046" y="5747719"/>
            <a:ext cx="2540000" cy="762000"/>
          </a:xfrm>
          <a:prstGeom prst="rect">
            <a:avLst/>
          </a:prstGeom>
        </p:spPr>
      </p:pic>
    </p:spTree>
    <p:extLst>
      <p:ext uri="{BB962C8B-B14F-4D97-AF65-F5344CB8AC3E}">
        <p14:creationId xmlns:p14="http://schemas.microsoft.com/office/powerpoint/2010/main" val="62462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133600" y="325438"/>
            <a:ext cx="8001000" cy="1198562"/>
          </a:xfrm>
        </p:spPr>
        <p:txBody>
          <a:bodyPr/>
          <a:lstStyle/>
          <a:p>
            <a:pPr eaLnBrk="1" hangingPunct="1"/>
            <a:r>
              <a:rPr lang="en-US" dirty="0">
                <a:latin typeface="Arial" charset="0"/>
              </a:rPr>
              <a:t>Boolean Operators</a:t>
            </a:r>
          </a:p>
        </p:txBody>
      </p:sp>
      <p:sp>
        <p:nvSpPr>
          <p:cNvPr id="108547" name="Rectangle 3"/>
          <p:cNvSpPr>
            <a:spLocks noGrp="1" noChangeArrowheads="1"/>
          </p:cNvSpPr>
          <p:nvPr>
            <p:ph idx="1"/>
          </p:nvPr>
        </p:nvSpPr>
        <p:spPr>
          <a:xfrm>
            <a:off x="2327169" y="1870560"/>
            <a:ext cx="7076747" cy="4856588"/>
          </a:xfrm>
        </p:spPr>
        <p:txBody>
          <a:bodyPr>
            <a:normAutofit/>
          </a:bodyPr>
          <a:lstStyle/>
          <a:p>
            <a:pPr eaLnBrk="1" hangingPunct="1"/>
            <a:r>
              <a:rPr lang="en-US" sz="2000" b="1" dirty="0">
                <a:latin typeface="Arial" charset="0"/>
              </a:rPr>
              <a:t>Boolean operators </a:t>
            </a:r>
            <a:r>
              <a:rPr lang="en-US" sz="2000" dirty="0">
                <a:latin typeface="Arial" charset="0"/>
              </a:rPr>
              <a:t>– symbols or words used to narrow Internet search results by including or excluding certain words or phrases from the results</a:t>
            </a:r>
          </a:p>
          <a:p>
            <a:pPr eaLnBrk="1" hangingPunct="1"/>
            <a:r>
              <a:rPr lang="en-US" sz="2000" b="1" dirty="0">
                <a:latin typeface="Arial" charset="0"/>
              </a:rPr>
              <a:t>Common operators:</a:t>
            </a:r>
          </a:p>
          <a:p>
            <a:pPr lvl="1" eaLnBrk="1" hangingPunct="1"/>
            <a:r>
              <a:rPr lang="en-US" sz="2000" dirty="0">
                <a:latin typeface="Arial" charset="0"/>
              </a:rPr>
              <a:t>AND, OR, NOT, NEAR, FAR, BEFORE, ADJ (adjacent)</a:t>
            </a:r>
          </a:p>
          <a:p>
            <a:pPr lvl="1" eaLnBrk="1" hangingPunct="1"/>
            <a:r>
              <a:rPr lang="en-US" sz="2000" dirty="0">
                <a:latin typeface="Arial" charset="0"/>
              </a:rPr>
              <a:t>Plus sign ( + )</a:t>
            </a:r>
          </a:p>
          <a:p>
            <a:pPr lvl="1" eaLnBrk="1" hangingPunct="1"/>
            <a:r>
              <a:rPr lang="en-US" sz="2000" dirty="0">
                <a:latin typeface="Arial" charset="0"/>
              </a:rPr>
              <a:t>Minus sign ( - )</a:t>
            </a:r>
          </a:p>
          <a:p>
            <a:pPr lvl="1" eaLnBrk="1" hangingPunct="1"/>
            <a:r>
              <a:rPr lang="en-US" sz="2000" dirty="0">
                <a:latin typeface="Arial" charset="0"/>
              </a:rPr>
              <a:t>Brackets ( [  ] )</a:t>
            </a:r>
          </a:p>
          <a:p>
            <a:pPr lvl="1" eaLnBrk="1" hangingPunct="1"/>
            <a:r>
              <a:rPr lang="en-US" sz="2000" dirty="0">
                <a:latin typeface="Arial" charset="0"/>
              </a:rPr>
              <a:t>Quotation marks ( "  </a:t>
            </a:r>
            <a:r>
              <a:rPr lang="en-US" sz="2000" dirty="0">
                <a:latin typeface="Arial" charset="0"/>
                <a:cs typeface="Arial" charset="0"/>
              </a:rPr>
              <a:t>" )</a:t>
            </a:r>
            <a:endParaRPr lang="en-US" sz="2000" dirty="0">
              <a:latin typeface="Arial" charset="0"/>
            </a:endParaRPr>
          </a:p>
          <a:p>
            <a:pPr lvl="1" eaLnBrk="1" hangingPunct="1"/>
            <a:r>
              <a:rPr lang="en-US" sz="2000" dirty="0">
                <a:latin typeface="Arial" charset="0"/>
              </a:rPr>
              <a:t>Asterisk ( * ) </a:t>
            </a:r>
          </a:p>
          <a:p>
            <a:pPr lvl="1" eaLnBrk="1" hangingPunct="1"/>
            <a:r>
              <a:rPr lang="en-US" sz="2000" dirty="0">
                <a:latin typeface="Arial" charset="0"/>
              </a:rPr>
              <a:t>Period ( . )</a:t>
            </a:r>
          </a:p>
        </p:txBody>
      </p:sp>
      <p:pic>
        <p:nvPicPr>
          <p:cNvPr id="2" name="Picture 1" descr="boole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218" y="3646747"/>
            <a:ext cx="4018582" cy="2874468"/>
          </a:xfrm>
          <a:prstGeom prst="rect">
            <a:avLst/>
          </a:prstGeom>
        </p:spPr>
      </p:pic>
    </p:spTree>
    <p:extLst>
      <p:ext uri="{BB962C8B-B14F-4D97-AF65-F5344CB8AC3E}">
        <p14:creationId xmlns:p14="http://schemas.microsoft.com/office/powerpoint/2010/main" val="4089303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133600" y="888219"/>
            <a:ext cx="8001000" cy="1198562"/>
          </a:xfrm>
        </p:spPr>
        <p:txBody>
          <a:bodyPr>
            <a:normAutofit/>
          </a:bodyPr>
          <a:lstStyle/>
          <a:p>
            <a:pPr eaLnBrk="1" hangingPunct="1"/>
            <a:r>
              <a:rPr lang="en-US" dirty="0">
                <a:latin typeface="Arial" charset="0"/>
              </a:rPr>
              <a:t>Advanced Web </a:t>
            </a:r>
            <a:br>
              <a:rPr lang="en-US" dirty="0">
                <a:latin typeface="Arial" charset="0"/>
              </a:rPr>
            </a:br>
            <a:r>
              <a:rPr lang="en-US" dirty="0">
                <a:latin typeface="Arial" charset="0"/>
              </a:rPr>
              <a:t>Searching Techniques</a:t>
            </a:r>
          </a:p>
        </p:txBody>
      </p:sp>
      <p:sp>
        <p:nvSpPr>
          <p:cNvPr id="109571" name="Rectangle 3"/>
          <p:cNvSpPr>
            <a:spLocks noGrp="1" noChangeArrowheads="1"/>
          </p:cNvSpPr>
          <p:nvPr>
            <p:ph idx="1"/>
          </p:nvPr>
        </p:nvSpPr>
        <p:spPr>
          <a:xfrm>
            <a:off x="2438400" y="2209800"/>
            <a:ext cx="7315200" cy="4648200"/>
          </a:xfrm>
        </p:spPr>
        <p:txBody>
          <a:bodyPr>
            <a:normAutofit fontScale="92500" lnSpcReduction="10000"/>
          </a:bodyPr>
          <a:lstStyle/>
          <a:p>
            <a:pPr eaLnBrk="1" hangingPunct="1"/>
            <a:r>
              <a:rPr lang="en-US" sz="2000" dirty="0">
                <a:latin typeface="Arial" charset="0"/>
              </a:rPr>
              <a:t>Use </a:t>
            </a:r>
            <a:r>
              <a:rPr lang="en-US" sz="2000" b="1" dirty="0">
                <a:latin typeface="Arial" charset="0"/>
              </a:rPr>
              <a:t>Boolean operators </a:t>
            </a:r>
            <a:r>
              <a:rPr lang="en-US" sz="2000" dirty="0">
                <a:latin typeface="Arial" charset="0"/>
              </a:rPr>
              <a:t>to narrow the focus of your search</a:t>
            </a:r>
          </a:p>
          <a:p>
            <a:pPr eaLnBrk="1" hangingPunct="1"/>
            <a:r>
              <a:rPr lang="en-US" sz="2000" dirty="0">
                <a:latin typeface="Arial" charset="0"/>
              </a:rPr>
              <a:t>Examples</a:t>
            </a:r>
            <a:r>
              <a:rPr lang="en-US" sz="2000" dirty="0">
                <a:latin typeface="Arial" charset="0"/>
              </a:rPr>
              <a:t>:</a:t>
            </a:r>
          </a:p>
          <a:p>
            <a:pPr marL="0" lvl="1" indent="0">
              <a:buNone/>
            </a:pPr>
            <a:r>
              <a:rPr lang="en-US" sz="2000" u="sng" dirty="0">
                <a:latin typeface="Arial" charset="0"/>
              </a:rPr>
              <a:t>To </a:t>
            </a:r>
            <a:r>
              <a:rPr lang="en-US" sz="2000" u="sng" dirty="0">
                <a:latin typeface="Arial" charset="0"/>
              </a:rPr>
              <a:t>include both keywords:</a:t>
            </a:r>
            <a:endParaRPr lang="en-US" sz="2000" u="sng" dirty="0">
              <a:latin typeface="Arial" charset="0"/>
            </a:endParaRPr>
          </a:p>
          <a:p>
            <a:pPr lvl="1" eaLnBrk="1" hangingPunct="1"/>
            <a:r>
              <a:rPr lang="en-US" sz="2000" i="1" dirty="0">
                <a:latin typeface="Arial" charset="0"/>
              </a:rPr>
              <a:t>keyword1</a:t>
            </a:r>
            <a:r>
              <a:rPr lang="en-US" sz="2000" dirty="0">
                <a:latin typeface="Arial" charset="0"/>
              </a:rPr>
              <a:t> </a:t>
            </a:r>
            <a:r>
              <a:rPr lang="en-US" sz="2000" dirty="0">
                <a:solidFill>
                  <a:srgbClr val="FF0000"/>
                </a:solidFill>
                <a:latin typeface="Arial" charset="0"/>
              </a:rPr>
              <a:t>AND </a:t>
            </a:r>
            <a:r>
              <a:rPr lang="en-US" sz="2000" i="1" dirty="0">
                <a:latin typeface="Arial" charset="0"/>
              </a:rPr>
              <a:t>keyword2</a:t>
            </a:r>
            <a:r>
              <a:rPr lang="en-US" sz="2000" dirty="0">
                <a:latin typeface="Arial" charset="0"/>
              </a:rPr>
              <a:t> (results must include both keywords</a:t>
            </a:r>
            <a:r>
              <a:rPr lang="en-US" sz="2000" dirty="0">
                <a:latin typeface="Arial" charset="0"/>
              </a:rPr>
              <a:t>)</a:t>
            </a:r>
          </a:p>
          <a:p>
            <a:pPr lvl="1"/>
            <a:r>
              <a:rPr lang="en-US" sz="2000" i="1" dirty="0">
                <a:latin typeface="Arial" charset="0"/>
              </a:rPr>
              <a:t>keyword1</a:t>
            </a:r>
            <a:r>
              <a:rPr lang="en-US" sz="2000" dirty="0">
                <a:latin typeface="Arial" charset="0"/>
              </a:rPr>
              <a:t> </a:t>
            </a:r>
            <a:r>
              <a:rPr lang="en-US" sz="2000" dirty="0">
                <a:solidFill>
                  <a:srgbClr val="FF0000"/>
                </a:solidFill>
                <a:latin typeface="Arial" charset="0"/>
              </a:rPr>
              <a:t>+</a:t>
            </a:r>
            <a:r>
              <a:rPr lang="en-US" sz="2000" dirty="0">
                <a:latin typeface="Arial" charset="0"/>
              </a:rPr>
              <a:t> </a:t>
            </a:r>
            <a:r>
              <a:rPr lang="en-US" sz="2000" i="1" dirty="0">
                <a:latin typeface="Arial" charset="0"/>
              </a:rPr>
              <a:t>keyword2</a:t>
            </a:r>
            <a:r>
              <a:rPr lang="en-US" sz="2000" dirty="0">
                <a:latin typeface="Arial" charset="0"/>
              </a:rPr>
              <a:t> (results must include both keywords</a:t>
            </a:r>
            <a:r>
              <a:rPr lang="en-US" sz="2000" dirty="0">
                <a:latin typeface="Arial" charset="0"/>
              </a:rPr>
              <a:t>)</a:t>
            </a:r>
            <a:endParaRPr lang="en-US" sz="2000" dirty="0">
              <a:latin typeface="Arial" charset="0"/>
            </a:endParaRPr>
          </a:p>
          <a:p>
            <a:pPr marL="57150" indent="0">
              <a:buNone/>
            </a:pPr>
            <a:r>
              <a:rPr lang="en-US" sz="2000" u="sng" dirty="0">
                <a:latin typeface="Arial" charset="0"/>
              </a:rPr>
              <a:t>To </a:t>
            </a:r>
            <a:r>
              <a:rPr lang="en-US" sz="2000" u="sng" dirty="0">
                <a:latin typeface="Arial" charset="0"/>
              </a:rPr>
              <a:t>e</a:t>
            </a:r>
            <a:r>
              <a:rPr lang="en-US" sz="2000" u="sng" dirty="0">
                <a:latin typeface="Arial" charset="0"/>
              </a:rPr>
              <a:t>xclude keywords</a:t>
            </a:r>
          </a:p>
          <a:p>
            <a:pPr lvl="1"/>
            <a:r>
              <a:rPr lang="en-US" sz="2000" i="1" dirty="0">
                <a:latin typeface="Arial" charset="0"/>
              </a:rPr>
              <a:t>keyword1</a:t>
            </a:r>
            <a:r>
              <a:rPr lang="en-US" sz="2000" dirty="0">
                <a:latin typeface="Arial" charset="0"/>
              </a:rPr>
              <a:t> </a:t>
            </a:r>
            <a:r>
              <a:rPr lang="en-US" sz="2000" dirty="0">
                <a:solidFill>
                  <a:srgbClr val="FF0000"/>
                </a:solidFill>
                <a:latin typeface="Arial" charset="0"/>
              </a:rPr>
              <a:t>NOT </a:t>
            </a:r>
            <a:r>
              <a:rPr lang="en-US" sz="2000" i="1" dirty="0">
                <a:latin typeface="Arial" charset="0"/>
              </a:rPr>
              <a:t>keyword2</a:t>
            </a:r>
            <a:r>
              <a:rPr lang="en-US" sz="2000" dirty="0">
                <a:latin typeface="Arial" charset="0"/>
              </a:rPr>
              <a:t> (results must exclude </a:t>
            </a:r>
            <a:r>
              <a:rPr lang="en-US" sz="2000" i="1" dirty="0">
                <a:latin typeface="Arial" charset="0"/>
              </a:rPr>
              <a:t>keyword2</a:t>
            </a:r>
            <a:r>
              <a:rPr lang="en-US" sz="2000" dirty="0">
                <a:latin typeface="Arial" charset="0"/>
              </a:rPr>
              <a:t>)</a:t>
            </a:r>
            <a:endParaRPr lang="en-US" sz="2000" dirty="0">
              <a:latin typeface="Arial" charset="0"/>
            </a:endParaRPr>
          </a:p>
          <a:p>
            <a:pPr lvl="1" eaLnBrk="1" hangingPunct="1"/>
            <a:r>
              <a:rPr lang="en-US" sz="2000" i="1" dirty="0">
                <a:latin typeface="Arial" charset="0"/>
              </a:rPr>
              <a:t>keyword1</a:t>
            </a:r>
            <a:r>
              <a:rPr lang="en-US" sz="2000" dirty="0">
                <a:latin typeface="Arial" charset="0"/>
              </a:rPr>
              <a:t> </a:t>
            </a:r>
            <a:r>
              <a:rPr lang="en-US" sz="2000" dirty="0">
                <a:solidFill>
                  <a:srgbClr val="FF0000"/>
                </a:solidFill>
                <a:latin typeface="Arial" charset="0"/>
              </a:rPr>
              <a:t>– </a:t>
            </a:r>
            <a:r>
              <a:rPr lang="en-US" sz="2000" i="1" dirty="0">
                <a:latin typeface="Arial" charset="0"/>
              </a:rPr>
              <a:t>keyword2</a:t>
            </a:r>
            <a:r>
              <a:rPr lang="en-US" sz="2000" dirty="0">
                <a:latin typeface="Arial" charset="0"/>
              </a:rPr>
              <a:t> (results must exclude </a:t>
            </a:r>
            <a:r>
              <a:rPr lang="en-US" sz="2000" i="1" dirty="0">
                <a:latin typeface="Arial" charset="0"/>
              </a:rPr>
              <a:t>keyword2</a:t>
            </a:r>
            <a:r>
              <a:rPr lang="en-US" sz="2000" dirty="0">
                <a:latin typeface="Arial" charset="0"/>
              </a:rPr>
              <a:t>)</a:t>
            </a:r>
          </a:p>
          <a:p>
            <a:pPr marL="57150" indent="0">
              <a:buNone/>
            </a:pPr>
            <a:r>
              <a:rPr lang="en-US" sz="2000" u="sng" dirty="0">
                <a:latin typeface="Arial" charset="0"/>
              </a:rPr>
              <a:t>To include at least one keyword:</a:t>
            </a:r>
          </a:p>
          <a:p>
            <a:pPr lvl="1"/>
            <a:r>
              <a:rPr lang="en-US" sz="2000" i="1" dirty="0">
                <a:latin typeface="Arial" charset="0"/>
              </a:rPr>
              <a:t>keyword1</a:t>
            </a:r>
            <a:r>
              <a:rPr lang="en-US" sz="2000" dirty="0">
                <a:latin typeface="Arial" charset="0"/>
              </a:rPr>
              <a:t> </a:t>
            </a:r>
            <a:r>
              <a:rPr lang="en-US" sz="2000" dirty="0">
                <a:solidFill>
                  <a:srgbClr val="FF0000"/>
                </a:solidFill>
                <a:latin typeface="Arial" charset="0"/>
              </a:rPr>
              <a:t>OR </a:t>
            </a:r>
            <a:r>
              <a:rPr lang="en-US" sz="2000" i="1" dirty="0">
                <a:latin typeface="Arial" charset="0"/>
              </a:rPr>
              <a:t>keyword2</a:t>
            </a:r>
            <a:r>
              <a:rPr lang="en-US" sz="2000" dirty="0">
                <a:latin typeface="Arial" charset="0"/>
              </a:rPr>
              <a:t> (results must include at least one of the keywords)</a:t>
            </a:r>
          </a:p>
          <a:p>
            <a:pPr lvl="1" eaLnBrk="1" hangingPunct="1"/>
            <a:endParaRPr lang="en-US" sz="2000" dirty="0">
              <a:latin typeface="Arial" charset="0"/>
            </a:endParaRPr>
          </a:p>
        </p:txBody>
      </p:sp>
      <p:pic>
        <p:nvPicPr>
          <p:cNvPr id="2" name="Picture 1" descr="google_serach_bo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880248"/>
          </a:xfrm>
          <a:prstGeom prst="rect">
            <a:avLst/>
          </a:prstGeom>
        </p:spPr>
      </p:pic>
    </p:spTree>
    <p:extLst>
      <p:ext uri="{BB962C8B-B14F-4D97-AF65-F5344CB8AC3E}">
        <p14:creationId xmlns:p14="http://schemas.microsoft.com/office/powerpoint/2010/main" val="1779152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2-07 at 5.06.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6570133"/>
          </a:xfrm>
          <a:prstGeom prst="rect">
            <a:avLst/>
          </a:prstGeom>
        </p:spPr>
      </p:pic>
    </p:spTree>
    <p:extLst>
      <p:ext uri="{BB962C8B-B14F-4D97-AF65-F5344CB8AC3E}">
        <p14:creationId xmlns:p14="http://schemas.microsoft.com/office/powerpoint/2010/main" val="964351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325438"/>
            <a:ext cx="8001000" cy="1198562"/>
          </a:xfrm>
        </p:spPr>
        <p:txBody>
          <a:bodyPr/>
          <a:lstStyle/>
          <a:p>
            <a:pPr eaLnBrk="1" hangingPunct="1"/>
            <a:r>
              <a:rPr lang="en-US" dirty="0"/>
              <a:t>Education and IT Careers</a:t>
            </a:r>
          </a:p>
        </p:txBody>
      </p:sp>
      <p:sp>
        <p:nvSpPr>
          <p:cNvPr id="13315" name="Rectangle 3"/>
          <p:cNvSpPr>
            <a:spLocks noGrp="1" noChangeArrowheads="1"/>
          </p:cNvSpPr>
          <p:nvPr>
            <p:ph idx="1"/>
          </p:nvPr>
        </p:nvSpPr>
        <p:spPr>
          <a:xfrm>
            <a:off x="2209800" y="1676400"/>
            <a:ext cx="7924800" cy="4343400"/>
          </a:xfrm>
        </p:spPr>
        <p:txBody>
          <a:bodyPr/>
          <a:lstStyle/>
          <a:p>
            <a:pPr eaLnBrk="1" hangingPunct="1"/>
            <a:r>
              <a:rPr lang="en-US" dirty="0"/>
              <a:t>University degrees are available in:</a:t>
            </a:r>
          </a:p>
          <a:p>
            <a:pPr lvl="1" eaLnBrk="1" hangingPunct="1"/>
            <a:r>
              <a:rPr lang="en-US" dirty="0">
                <a:cs typeface="Times New Roman" charset="0"/>
              </a:rPr>
              <a:t>Computer science</a:t>
            </a:r>
            <a:r>
              <a:rPr lang="en-US" dirty="0"/>
              <a:t> </a:t>
            </a:r>
          </a:p>
          <a:p>
            <a:pPr lvl="1" eaLnBrk="1" hangingPunct="1"/>
            <a:r>
              <a:rPr lang="en-US" dirty="0">
                <a:cs typeface="Times New Roman" charset="0"/>
              </a:rPr>
              <a:t>Computer engineering</a:t>
            </a:r>
            <a:r>
              <a:rPr lang="en-US" dirty="0"/>
              <a:t> </a:t>
            </a:r>
          </a:p>
          <a:p>
            <a:pPr lvl="1" eaLnBrk="1" hangingPunct="1"/>
            <a:r>
              <a:rPr lang="en-US" dirty="0">
                <a:cs typeface="Times New Roman" charset="0"/>
              </a:rPr>
              <a:t>Management information systems</a:t>
            </a:r>
            <a:r>
              <a:rPr lang="en-US" dirty="0"/>
              <a:t> </a:t>
            </a:r>
          </a:p>
          <a:p>
            <a:pPr eaLnBrk="1" hangingPunct="1"/>
            <a:r>
              <a:rPr lang="en-US" dirty="0"/>
              <a:t>Employers are also looking for:</a:t>
            </a:r>
          </a:p>
          <a:p>
            <a:pPr lvl="1" eaLnBrk="1" hangingPunct="1"/>
            <a:r>
              <a:rPr lang="en-US" dirty="0"/>
              <a:t>Interpersonal skills</a:t>
            </a:r>
          </a:p>
          <a:p>
            <a:pPr lvl="1" eaLnBrk="1" hangingPunct="1"/>
            <a:r>
              <a:rPr lang="en-US" dirty="0"/>
              <a:t>Business skills</a:t>
            </a:r>
          </a:p>
          <a:p>
            <a:pPr lvl="1" eaLnBrk="1" hangingPunct="1"/>
            <a:r>
              <a:rPr lang="en-US" dirty="0"/>
              <a:t>Project management skills</a:t>
            </a:r>
          </a:p>
        </p:txBody>
      </p:sp>
    </p:spTree>
    <p:extLst>
      <p:ext uri="{BB962C8B-B14F-4D97-AF65-F5344CB8AC3E}">
        <p14:creationId xmlns:p14="http://schemas.microsoft.com/office/powerpoint/2010/main" val="2874357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Technology Adoption Models</a:t>
            </a:r>
          </a:p>
        </p:txBody>
      </p:sp>
      <p:sp>
        <p:nvSpPr>
          <p:cNvPr id="32771" name="Content Placeholder 2"/>
          <p:cNvSpPr>
            <a:spLocks noGrp="1"/>
          </p:cNvSpPr>
          <p:nvPr>
            <p:ph idx="1"/>
          </p:nvPr>
        </p:nvSpPr>
        <p:spPr bwMode="auto"/>
        <p:txBody>
          <a:bodyPr wrap="square" numCol="1" anchor="t" anchorCtr="0" compatLnSpc="1">
            <a:prstTxWarp prst="textNoShape">
              <a:avLst/>
            </a:prstTxWarp>
          </a:bodyPr>
          <a:lstStyle/>
          <a:p>
            <a:pPr eaLnBrk="1" hangingPunct="1"/>
            <a:r>
              <a:rPr lang="en-US" altLang="en-US" sz="2800">
                <a:solidFill>
                  <a:srgbClr val="000000"/>
                </a:solidFill>
              </a:rPr>
              <a:t>Paradigm shift </a:t>
            </a:r>
          </a:p>
          <a:p>
            <a:pPr eaLnBrk="1" hangingPunct="1"/>
            <a:r>
              <a:rPr lang="en-US" altLang="en-US" sz="2800">
                <a:solidFill>
                  <a:srgbClr val="000000"/>
                </a:solidFill>
              </a:rPr>
              <a:t>Moore's Law </a:t>
            </a:r>
          </a:p>
          <a:p>
            <a:pPr eaLnBrk="1" hangingPunct="1"/>
            <a:r>
              <a:rPr lang="en-US" altLang="en-US" sz="2800">
                <a:solidFill>
                  <a:srgbClr val="000000"/>
                </a:solidFill>
              </a:rPr>
              <a:t>Technology adoption life cycle </a:t>
            </a:r>
          </a:p>
          <a:p>
            <a:pPr eaLnBrk="1" hangingPunct="1"/>
            <a:r>
              <a:rPr lang="en-US" altLang="en-US" sz="2800">
                <a:solidFill>
                  <a:srgbClr val="000000"/>
                </a:solidFill>
              </a:rPr>
              <a:t>Diffusion of innovation</a:t>
            </a:r>
          </a:p>
        </p:txBody>
      </p:sp>
    </p:spTree>
    <p:extLst>
      <p:ext uri="{BB962C8B-B14F-4D97-AF65-F5344CB8AC3E}">
        <p14:creationId xmlns:p14="http://schemas.microsoft.com/office/powerpoint/2010/main" val="3788071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981200" y="201613"/>
            <a:ext cx="6508750" cy="1143000"/>
          </a:xfrm>
        </p:spPr>
        <p:txBody>
          <a:bodyPr/>
          <a:lstStyle/>
          <a:p>
            <a:pPr eaLnBrk="1" hangingPunct="1"/>
            <a:r>
              <a:rPr lang="en-US" altLang="en-US" smtClean="0">
                <a:solidFill>
                  <a:srgbClr val="000000"/>
                </a:solidFill>
              </a:rPr>
              <a:t>Paradigm shift </a:t>
            </a:r>
            <a:endParaRPr lang="en-US" altLang="en-US" smtClean="0"/>
          </a:p>
        </p:txBody>
      </p:sp>
      <p:sp>
        <p:nvSpPr>
          <p:cNvPr id="33795" name="Content Placeholder 2"/>
          <p:cNvSpPr>
            <a:spLocks noGrp="1"/>
          </p:cNvSpPr>
          <p:nvPr>
            <p:ph idx="1"/>
          </p:nvPr>
        </p:nvSpPr>
        <p:spPr bwMode="auto">
          <a:xfrm>
            <a:off x="3240833" y="1941578"/>
            <a:ext cx="6508750" cy="3916362"/>
          </a:xfrm>
        </p:spPr>
        <p:txBody>
          <a:bodyPr wrap="square" numCol="1" anchor="t" anchorCtr="0" compatLnSpc="1">
            <a:prstTxWarp prst="textNoShape">
              <a:avLst/>
            </a:prstTxWarp>
          </a:bodyPr>
          <a:lstStyle/>
          <a:p>
            <a:pPr eaLnBrk="1" hangingPunct="1"/>
            <a:r>
              <a:rPr lang="en-US" altLang="en-US" b="1" dirty="0" smtClean="0">
                <a:solidFill>
                  <a:schemeClr val="tx1"/>
                </a:solidFill>
              </a:rPr>
              <a:t>Paradigm</a:t>
            </a:r>
            <a:r>
              <a:rPr lang="en-US" altLang="en-US" dirty="0" smtClean="0">
                <a:solidFill>
                  <a:schemeClr val="tx1"/>
                </a:solidFill>
              </a:rPr>
              <a:t>- a common belief in a theory and its principles</a:t>
            </a:r>
          </a:p>
          <a:p>
            <a:pPr eaLnBrk="1" hangingPunct="1"/>
            <a:r>
              <a:rPr lang="en-US" altLang="en-US" b="1" dirty="0" smtClean="0">
                <a:solidFill>
                  <a:schemeClr val="tx1"/>
                </a:solidFill>
              </a:rPr>
              <a:t>Paradigm shift </a:t>
            </a:r>
            <a:r>
              <a:rPr lang="en-US" altLang="en-US" dirty="0" smtClean="0">
                <a:solidFill>
                  <a:schemeClr val="tx1"/>
                </a:solidFill>
              </a:rPr>
              <a:t>– a change from one way of thinking to another </a:t>
            </a:r>
          </a:p>
          <a:p>
            <a:pPr eaLnBrk="1" hangingPunct="1"/>
            <a:r>
              <a:rPr lang="en-US" altLang="en-US" dirty="0" smtClean="0">
                <a:solidFill>
                  <a:schemeClr val="tx1"/>
                </a:solidFill>
              </a:rPr>
              <a:t>When a paradigm shift occurs, an intellectual “battle” frequently takes place between those who adopt the new paradigm and those who cling to the old paradigm </a:t>
            </a:r>
          </a:p>
          <a:p>
            <a:pPr eaLnBrk="1" hangingPunct="1">
              <a:buFont typeface="Wingdings 2" panose="05020102010507070707" pitchFamily="18" charset="2"/>
              <a:buNone/>
            </a:pPr>
            <a:endParaRPr lang="en-US" altLang="en-US" dirty="0" smtClean="0">
              <a:solidFill>
                <a:schemeClr val="tx1"/>
              </a:solidFill>
            </a:endParaRPr>
          </a:p>
        </p:txBody>
      </p:sp>
    </p:spTree>
    <p:extLst>
      <p:ext uri="{BB962C8B-B14F-4D97-AF65-F5344CB8AC3E}">
        <p14:creationId xmlns:p14="http://schemas.microsoft.com/office/powerpoint/2010/main" val="1879906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342900"/>
            <a:ext cx="6508750" cy="1143000"/>
          </a:xfrm>
        </p:spPr>
        <p:txBody>
          <a:bodyPr/>
          <a:lstStyle/>
          <a:p>
            <a:pPr eaLnBrk="1" hangingPunct="1"/>
            <a:r>
              <a:rPr lang="en-US" altLang="en-US" smtClean="0">
                <a:solidFill>
                  <a:srgbClr val="000000"/>
                </a:solidFill>
              </a:rPr>
              <a:t>Moore's Law </a:t>
            </a:r>
            <a:endParaRPr lang="en-US" altLang="en-US" smtClean="0"/>
          </a:p>
        </p:txBody>
      </p:sp>
      <p:sp>
        <p:nvSpPr>
          <p:cNvPr id="34819" name="Content Placeholder 2"/>
          <p:cNvSpPr>
            <a:spLocks noGrp="1"/>
          </p:cNvSpPr>
          <p:nvPr>
            <p:ph idx="1"/>
          </p:nvPr>
        </p:nvSpPr>
        <p:spPr bwMode="auto">
          <a:xfrm>
            <a:off x="1981200" y="1854201"/>
            <a:ext cx="6508750" cy="3916363"/>
          </a:xfrm>
        </p:spPr>
        <p:txBody>
          <a:bodyPr wrap="square" numCol="1" anchor="t" anchorCtr="0" compatLnSpc="1">
            <a:prstTxWarp prst="textNoShape">
              <a:avLst/>
            </a:prstTxWarp>
          </a:bodyPr>
          <a:lstStyle/>
          <a:p>
            <a:pPr eaLnBrk="1" hangingPunct="1"/>
            <a:r>
              <a:rPr lang="en-US" altLang="en-US" b="1" smtClean="0">
                <a:solidFill>
                  <a:srgbClr val="000000"/>
                </a:solidFill>
              </a:rPr>
              <a:t>Moore's Law </a:t>
            </a:r>
            <a:r>
              <a:rPr lang="en-US" altLang="en-US" smtClean="0">
                <a:solidFill>
                  <a:srgbClr val="000000"/>
                </a:solidFill>
              </a:rPr>
              <a:t>– an analogy for advances in technological innovation </a:t>
            </a:r>
          </a:p>
          <a:p>
            <a:pPr eaLnBrk="1" hangingPunct="1"/>
            <a:r>
              <a:rPr lang="en-US" altLang="en-US" smtClean="0">
                <a:solidFill>
                  <a:srgbClr val="000000"/>
                </a:solidFill>
              </a:rPr>
              <a:t>In 1965, Intel co-founder Gordon E. Moore predicted the overall processing power for computers will double every two years. This became known as Moore’s Law. It continues to hold true for almost every measure of capabilities for electronic devices. </a:t>
            </a:r>
          </a:p>
          <a:p>
            <a:pPr eaLnBrk="1" hangingPunct="1"/>
            <a:endParaRPr lang="en-US" altLang="en-US" smtClean="0">
              <a:solidFill>
                <a:srgbClr val="000000"/>
              </a:solidFill>
            </a:endParaRPr>
          </a:p>
        </p:txBody>
      </p:sp>
    </p:spTree>
    <p:extLst>
      <p:ext uri="{BB962C8B-B14F-4D97-AF65-F5344CB8AC3E}">
        <p14:creationId xmlns:p14="http://schemas.microsoft.com/office/powerpoint/2010/main" val="1297036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27</TotalTime>
  <Words>2700</Words>
  <Application>Microsoft Office PowerPoint</Application>
  <PresentationFormat>Widescreen</PresentationFormat>
  <Paragraphs>312</Paragraphs>
  <Slides>54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メイリオ</vt:lpstr>
      <vt:lpstr>Arial</vt:lpstr>
      <vt:lpstr>Calibri</vt:lpstr>
      <vt:lpstr>Century Gothic</vt:lpstr>
      <vt:lpstr>Times New Roman</vt:lpstr>
      <vt:lpstr>Wingdings 2</vt:lpstr>
      <vt:lpstr>Wingdings 3</vt:lpstr>
      <vt:lpstr>Wisp</vt:lpstr>
      <vt:lpstr>Midterm Study Guide</vt:lpstr>
      <vt:lpstr>Lesson 1</vt:lpstr>
      <vt:lpstr>IT Job Roles</vt:lpstr>
      <vt:lpstr>Creating a Résumé</vt:lpstr>
      <vt:lpstr>Creating a Résumé (cont’d)</vt:lpstr>
      <vt:lpstr>Education and IT Careers</vt:lpstr>
      <vt:lpstr>Technology Adoption Models</vt:lpstr>
      <vt:lpstr>Paradigm shift </vt:lpstr>
      <vt:lpstr>Moore's Law </vt:lpstr>
      <vt:lpstr>Technology adoption life cycle </vt:lpstr>
      <vt:lpstr>Business Modeling</vt:lpstr>
      <vt:lpstr>Purpose of an ontology</vt:lpstr>
      <vt:lpstr>Ontology and the business organization</vt:lpstr>
      <vt:lpstr>Ontology and the business organization</vt:lpstr>
      <vt:lpstr>Lesson 8</vt:lpstr>
      <vt:lpstr>Spam</vt:lpstr>
      <vt:lpstr>Cookies</vt:lpstr>
      <vt:lpstr>Cookies</vt:lpstr>
      <vt:lpstr>Configuring Browser Security</vt:lpstr>
      <vt:lpstr>SSL and TLS</vt:lpstr>
      <vt:lpstr>Secure Protocols</vt:lpstr>
      <vt:lpstr>Malware (Malicious Software)</vt:lpstr>
      <vt:lpstr>Spyware and Virus Removal</vt:lpstr>
      <vt:lpstr>Updates and Patches</vt:lpstr>
      <vt:lpstr>Typosquatting</vt:lpstr>
      <vt:lpstr>Firewalls</vt:lpstr>
      <vt:lpstr>Security-Related Ethical  and Legal Issues</vt:lpstr>
      <vt:lpstr>Lesson 6</vt:lpstr>
      <vt:lpstr>Overview of Databases</vt:lpstr>
      <vt:lpstr>Relational Databases</vt:lpstr>
      <vt:lpstr>Relational Databases</vt:lpstr>
      <vt:lpstr>Relational Databases</vt:lpstr>
      <vt:lpstr>PowerPoint Presentation</vt:lpstr>
      <vt:lpstr>Relational Databases</vt:lpstr>
      <vt:lpstr>Relating Database Tables</vt:lpstr>
      <vt:lpstr>Relating Database Tables</vt:lpstr>
      <vt:lpstr>Relating Database Tables</vt:lpstr>
      <vt:lpstr>Relating Database Tables</vt:lpstr>
      <vt:lpstr>Querying Databases Using SQL</vt:lpstr>
      <vt:lpstr>Querying Databases Using SQL</vt:lpstr>
      <vt:lpstr>Introduction to Web  Search Engines</vt:lpstr>
      <vt:lpstr>Registering a Web Site  with a Search Engine</vt:lpstr>
      <vt:lpstr>The &lt;meta&gt; Tag</vt:lpstr>
      <vt:lpstr>Search Engines vs. Information Portals</vt:lpstr>
      <vt:lpstr>Search Engines vs. Information Portals</vt:lpstr>
      <vt:lpstr>Types of Web Searches</vt:lpstr>
      <vt:lpstr>PowerPoint Presentation</vt:lpstr>
      <vt:lpstr>PowerPoint Presentation</vt:lpstr>
      <vt:lpstr>Basic Web Searching Techniques</vt:lpstr>
      <vt:lpstr>Popular Search Engines</vt:lpstr>
      <vt:lpstr>Popular Search Engines (cont’d)</vt:lpstr>
      <vt:lpstr>Boolean Operators</vt:lpstr>
      <vt:lpstr>Advanced Web  Searching Techniques</vt:lpstr>
      <vt:lpstr>PowerPoint Presentation</vt:lpstr>
    </vt:vector>
  </TitlesOfParts>
  <Company>OCPS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Lonjel R.</dc:creator>
  <cp:lastModifiedBy>Hall, Lonjel R.</cp:lastModifiedBy>
  <cp:revision>3</cp:revision>
  <dcterms:created xsi:type="dcterms:W3CDTF">2015-01-08T22:03:10Z</dcterms:created>
  <dcterms:modified xsi:type="dcterms:W3CDTF">2015-01-08T22:30:59Z</dcterms:modified>
</cp:coreProperties>
</file>